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 id="2147483852" r:id="rId2"/>
  </p:sldMasterIdLst>
  <p:notesMasterIdLst>
    <p:notesMasterId r:id="rId55"/>
  </p:notesMasterIdLst>
  <p:handoutMasterIdLst>
    <p:handoutMasterId r:id="rId56"/>
  </p:handoutMasterIdLst>
  <p:sldIdLst>
    <p:sldId id="256" r:id="rId3"/>
    <p:sldId id="257" r:id="rId4"/>
    <p:sldId id="294" r:id="rId5"/>
    <p:sldId id="317" r:id="rId6"/>
    <p:sldId id="315" r:id="rId7"/>
    <p:sldId id="266" r:id="rId8"/>
    <p:sldId id="263" r:id="rId9"/>
    <p:sldId id="290" r:id="rId10"/>
    <p:sldId id="268" r:id="rId11"/>
    <p:sldId id="265" r:id="rId12"/>
    <p:sldId id="289" r:id="rId13"/>
    <p:sldId id="313" r:id="rId14"/>
    <p:sldId id="314" r:id="rId15"/>
    <p:sldId id="316" r:id="rId16"/>
    <p:sldId id="328" r:id="rId17"/>
    <p:sldId id="331" r:id="rId18"/>
    <p:sldId id="319" r:id="rId19"/>
    <p:sldId id="332" r:id="rId20"/>
    <p:sldId id="333" r:id="rId21"/>
    <p:sldId id="334" r:id="rId22"/>
    <p:sldId id="335" r:id="rId23"/>
    <p:sldId id="292" r:id="rId24"/>
    <p:sldId id="284" r:id="rId25"/>
    <p:sldId id="262" r:id="rId26"/>
    <p:sldId id="318" r:id="rId27"/>
    <p:sldId id="295" r:id="rId28"/>
    <p:sldId id="296" r:id="rId29"/>
    <p:sldId id="338" r:id="rId30"/>
    <p:sldId id="339" r:id="rId31"/>
    <p:sldId id="340" r:id="rId32"/>
    <p:sldId id="341" r:id="rId33"/>
    <p:sldId id="309" r:id="rId34"/>
    <p:sldId id="310" r:id="rId35"/>
    <p:sldId id="336" r:id="rId36"/>
    <p:sldId id="337" r:id="rId37"/>
    <p:sldId id="343" r:id="rId38"/>
    <p:sldId id="264" r:id="rId39"/>
    <p:sldId id="311" r:id="rId40"/>
    <p:sldId id="285" r:id="rId41"/>
    <p:sldId id="272" r:id="rId42"/>
    <p:sldId id="273" r:id="rId43"/>
    <p:sldId id="280" r:id="rId44"/>
    <p:sldId id="276" r:id="rId45"/>
    <p:sldId id="291" r:id="rId46"/>
    <p:sldId id="277" r:id="rId47"/>
    <p:sldId id="286" r:id="rId48"/>
    <p:sldId id="281" r:id="rId49"/>
    <p:sldId id="342" r:id="rId50"/>
    <p:sldId id="288" r:id="rId51"/>
    <p:sldId id="282" r:id="rId52"/>
    <p:sldId id="293" r:id="rId53"/>
    <p:sldId id="28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14" d="100"/>
          <a:sy n="114" d="100"/>
        </p:scale>
        <p:origin x="414" y="102"/>
      </p:cViewPr>
      <p:guideLst>
        <p:guide orient="horz" pos="2160"/>
        <p:guide pos="384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a:t>March 2020 – Return of ballots by day</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80962313485649"/>
          <c:y val="0.13252268387705171"/>
          <c:w val="0.87907746631008876"/>
          <c:h val="0.61473518193108523"/>
        </c:manualLayout>
      </c:layout>
      <c:lineChart>
        <c:grouping val="standard"/>
        <c:varyColors val="0"/>
        <c:ser>
          <c:idx val="0"/>
          <c:order val="0"/>
          <c:tx>
            <c:strRef>
              <c:f>Sheet1!$B$1</c:f>
              <c:strCache>
                <c:ptCount val="1"/>
                <c:pt idx="0">
                  <c:v>number of voters</c:v>
                </c:pt>
              </c:strCache>
            </c:strRef>
          </c:tx>
          <c:spPr>
            <a:ln w="28575" cap="rnd">
              <a:solidFill>
                <a:schemeClr val="accent1"/>
              </a:solidFill>
              <a:round/>
            </a:ln>
            <a:effectLst/>
          </c:spPr>
          <c:marker>
            <c:symbol val="none"/>
          </c:marker>
          <c:cat>
            <c:numRef>
              <c:f>Sheet1!$A$2:$A$32</c:f>
              <c:numCache>
                <c:formatCode>d\-mmm</c:formatCode>
                <c:ptCount val="31"/>
                <c:pt idx="0">
                  <c:v>43864</c:v>
                </c:pt>
                <c:pt idx="1">
                  <c:v>43865</c:v>
                </c:pt>
                <c:pt idx="2">
                  <c:v>43866</c:v>
                </c:pt>
                <c:pt idx="3">
                  <c:v>43867</c:v>
                </c:pt>
                <c:pt idx="4">
                  <c:v>43868</c:v>
                </c:pt>
                <c:pt idx="5">
                  <c:v>43869</c:v>
                </c:pt>
                <c:pt idx="6">
                  <c:v>43871</c:v>
                </c:pt>
                <c:pt idx="7">
                  <c:v>43872</c:v>
                </c:pt>
                <c:pt idx="8">
                  <c:v>43873</c:v>
                </c:pt>
                <c:pt idx="9">
                  <c:v>43874</c:v>
                </c:pt>
                <c:pt idx="10">
                  <c:v>43875</c:v>
                </c:pt>
                <c:pt idx="11">
                  <c:v>43876</c:v>
                </c:pt>
                <c:pt idx="12">
                  <c:v>43877</c:v>
                </c:pt>
                <c:pt idx="13">
                  <c:v>43878</c:v>
                </c:pt>
                <c:pt idx="14">
                  <c:v>43879</c:v>
                </c:pt>
                <c:pt idx="15">
                  <c:v>43880</c:v>
                </c:pt>
                <c:pt idx="16">
                  <c:v>43881</c:v>
                </c:pt>
                <c:pt idx="17">
                  <c:v>43882</c:v>
                </c:pt>
                <c:pt idx="18">
                  <c:v>43884</c:v>
                </c:pt>
                <c:pt idx="19">
                  <c:v>43885</c:v>
                </c:pt>
                <c:pt idx="20">
                  <c:v>43886</c:v>
                </c:pt>
                <c:pt idx="21">
                  <c:v>43887</c:v>
                </c:pt>
                <c:pt idx="22">
                  <c:v>43888</c:v>
                </c:pt>
                <c:pt idx="23">
                  <c:v>43889</c:v>
                </c:pt>
                <c:pt idx="24">
                  <c:v>43890</c:v>
                </c:pt>
                <c:pt idx="25">
                  <c:v>43891</c:v>
                </c:pt>
                <c:pt idx="26">
                  <c:v>43892</c:v>
                </c:pt>
                <c:pt idx="27">
                  <c:v>43893</c:v>
                </c:pt>
                <c:pt idx="28">
                  <c:v>43894</c:v>
                </c:pt>
                <c:pt idx="29">
                  <c:v>43895</c:v>
                </c:pt>
                <c:pt idx="30">
                  <c:v>43896</c:v>
                </c:pt>
              </c:numCache>
            </c:numRef>
          </c:cat>
          <c:val>
            <c:numRef>
              <c:f>Sheet1!$B$2:$B$32</c:f>
              <c:numCache>
                <c:formatCode>General</c:formatCode>
                <c:ptCount val="31"/>
                <c:pt idx="0">
                  <c:v>16</c:v>
                </c:pt>
                <c:pt idx="1">
                  <c:v>17</c:v>
                </c:pt>
                <c:pt idx="2">
                  <c:v>16</c:v>
                </c:pt>
                <c:pt idx="3">
                  <c:v>72</c:v>
                </c:pt>
                <c:pt idx="4">
                  <c:v>60</c:v>
                </c:pt>
                <c:pt idx="5">
                  <c:v>1</c:v>
                </c:pt>
                <c:pt idx="6">
                  <c:v>2984</c:v>
                </c:pt>
                <c:pt idx="7">
                  <c:v>1787</c:v>
                </c:pt>
                <c:pt idx="8">
                  <c:v>1329</c:v>
                </c:pt>
                <c:pt idx="9">
                  <c:v>1401</c:v>
                </c:pt>
                <c:pt idx="10">
                  <c:v>1093</c:v>
                </c:pt>
                <c:pt idx="11">
                  <c:v>5</c:v>
                </c:pt>
                <c:pt idx="12">
                  <c:v>12</c:v>
                </c:pt>
                <c:pt idx="13">
                  <c:v>31</c:v>
                </c:pt>
                <c:pt idx="14">
                  <c:v>1460</c:v>
                </c:pt>
                <c:pt idx="15">
                  <c:v>2930</c:v>
                </c:pt>
                <c:pt idx="16">
                  <c:v>2476</c:v>
                </c:pt>
                <c:pt idx="17">
                  <c:v>210</c:v>
                </c:pt>
                <c:pt idx="18">
                  <c:v>91</c:v>
                </c:pt>
                <c:pt idx="19">
                  <c:v>3464</c:v>
                </c:pt>
                <c:pt idx="20">
                  <c:v>3585</c:v>
                </c:pt>
                <c:pt idx="21">
                  <c:v>3060</c:v>
                </c:pt>
                <c:pt idx="22">
                  <c:v>2300</c:v>
                </c:pt>
                <c:pt idx="23">
                  <c:v>854</c:v>
                </c:pt>
                <c:pt idx="24">
                  <c:v>3000</c:v>
                </c:pt>
                <c:pt idx="25">
                  <c:v>1197</c:v>
                </c:pt>
                <c:pt idx="26">
                  <c:v>5161</c:v>
                </c:pt>
                <c:pt idx="27">
                  <c:v>29250</c:v>
                </c:pt>
                <c:pt idx="28">
                  <c:v>2692</c:v>
                </c:pt>
                <c:pt idx="29">
                  <c:v>686</c:v>
                </c:pt>
                <c:pt idx="30">
                  <c:v>438</c:v>
                </c:pt>
              </c:numCache>
            </c:numRef>
          </c:val>
          <c:smooth val="0"/>
          <c:extLst>
            <c:ext xmlns:c16="http://schemas.microsoft.com/office/drawing/2014/chart" uri="{C3380CC4-5D6E-409C-BE32-E72D297353CC}">
              <c16:uniqueId val="{00000000-E3DB-4E7C-B1BA-9FC644745237}"/>
            </c:ext>
          </c:extLst>
        </c:ser>
        <c:dLbls>
          <c:showLegendKey val="0"/>
          <c:showVal val="0"/>
          <c:showCatName val="0"/>
          <c:showSerName val="0"/>
          <c:showPercent val="0"/>
          <c:showBubbleSize val="0"/>
        </c:dLbls>
        <c:smooth val="0"/>
        <c:axId val="1906996080"/>
        <c:axId val="1823591104"/>
      </c:lineChart>
      <c:dateAx>
        <c:axId val="1906996080"/>
        <c:scaling>
          <c:orientation val="minMax"/>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23591104"/>
        <c:crosses val="autoZero"/>
        <c:auto val="1"/>
        <c:lblOffset val="100"/>
        <c:baseTimeUnit val="days"/>
      </c:dateAx>
      <c:valAx>
        <c:axId val="1823591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0699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FC7814-AF1F-486E-A2D3-30B71EDB452C}"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921A85E5-D0AD-4C2E-9931-E32BDE7549EC}">
      <dgm:prSet/>
      <dgm:spPr/>
      <dgm:t>
        <a:bodyPr/>
        <a:lstStyle/>
        <a:p>
          <a:r>
            <a:rPr lang="en-US" b="1" dirty="0">
              <a:latin typeface="Calibri" panose="020F0502020204030204" pitchFamily="34" charset="0"/>
              <a:cs typeface="Calibri" panose="020F0502020204030204" pitchFamily="34" charset="0"/>
            </a:rPr>
            <a:t>Measure</a:t>
          </a:r>
        </a:p>
        <a:p>
          <a:r>
            <a:rPr lang="en-US" b="1" dirty="0">
              <a:latin typeface="Calibri" panose="020F0502020204030204" pitchFamily="34" charset="0"/>
              <a:cs typeface="Calibri" panose="020F0502020204030204" pitchFamily="34" charset="0"/>
            </a:rPr>
            <a:t>A</a:t>
          </a:r>
        </a:p>
      </dgm:t>
    </dgm:pt>
    <dgm:pt modelId="{D239AC55-D369-4DA4-8AA3-171FC886116B}" type="parTrans" cxnId="{260FBFFF-4166-4E24-B902-A5C2B9C9049F}">
      <dgm:prSet/>
      <dgm:spPr/>
      <dgm:t>
        <a:bodyPr/>
        <a:lstStyle/>
        <a:p>
          <a:endParaRPr lang="en-US"/>
        </a:p>
      </dgm:t>
    </dgm:pt>
    <dgm:pt modelId="{A517FA39-8677-410D-83BF-166FA918364C}" type="sibTrans" cxnId="{260FBFFF-4166-4E24-B902-A5C2B9C9049F}">
      <dgm:prSet/>
      <dgm:spPr/>
      <dgm:t>
        <a:bodyPr/>
        <a:lstStyle/>
        <a:p>
          <a:endParaRPr lang="en-US"/>
        </a:p>
      </dgm:t>
    </dgm:pt>
    <dgm:pt modelId="{81B6145B-FE96-4FFE-9FF5-0BAF50EC8CC5}">
      <dgm:prSet/>
      <dgm:spPr/>
      <dgm:t>
        <a:bodyPr/>
        <a:lstStyle/>
        <a:p>
          <a:r>
            <a:rPr lang="en-US" dirty="0">
              <a:latin typeface="Calibri" panose="020F0502020204030204" pitchFamily="34" charset="0"/>
              <a:cs typeface="Calibri" panose="020F0502020204030204" pitchFamily="34" charset="0"/>
            </a:rPr>
            <a:t>Scotts Valley School District Bond – 55% to pass</a:t>
          </a:r>
        </a:p>
      </dgm:t>
    </dgm:pt>
    <dgm:pt modelId="{1F2158AB-56BD-4F9F-906D-DA90310915B0}" type="parTrans" cxnId="{410E9C2D-D617-4BEC-92DE-444F7373EDA8}">
      <dgm:prSet/>
      <dgm:spPr/>
      <dgm:t>
        <a:bodyPr/>
        <a:lstStyle/>
        <a:p>
          <a:endParaRPr lang="en-US"/>
        </a:p>
      </dgm:t>
    </dgm:pt>
    <dgm:pt modelId="{9660C0EB-44A3-4F3A-9EF4-B70C516FECD6}" type="sibTrans" cxnId="{410E9C2D-D617-4BEC-92DE-444F7373EDA8}">
      <dgm:prSet/>
      <dgm:spPr/>
      <dgm:t>
        <a:bodyPr/>
        <a:lstStyle/>
        <a:p>
          <a:endParaRPr lang="en-US"/>
        </a:p>
      </dgm:t>
    </dgm:pt>
    <dgm:pt modelId="{A36B2991-FF1C-4AD9-BB64-11839221D091}">
      <dgm:prSet/>
      <dgm:spPr/>
      <dgm:t>
        <a:bodyPr/>
        <a:lstStyle/>
        <a:p>
          <a:r>
            <a:rPr lang="en-US" b="1" dirty="0">
              <a:latin typeface="Calibri" panose="020F0502020204030204" pitchFamily="34" charset="0"/>
              <a:cs typeface="Calibri" panose="020F0502020204030204" pitchFamily="34" charset="0"/>
            </a:rPr>
            <a:t>Measure</a:t>
          </a:r>
        </a:p>
        <a:p>
          <a:r>
            <a:rPr lang="en-US" b="1" dirty="0">
              <a:latin typeface="Calibri" panose="020F0502020204030204" pitchFamily="34" charset="0"/>
              <a:cs typeface="Calibri" panose="020F0502020204030204" pitchFamily="34" charset="0"/>
            </a:rPr>
            <a:t>N</a:t>
          </a:r>
        </a:p>
      </dgm:t>
    </dgm:pt>
    <dgm:pt modelId="{F332A166-60FA-497D-AB34-88131ED696BC}" type="parTrans" cxnId="{D216AF72-C801-4186-8718-5FDFECBA58BD}">
      <dgm:prSet/>
      <dgm:spPr/>
      <dgm:t>
        <a:bodyPr/>
        <a:lstStyle/>
        <a:p>
          <a:endParaRPr lang="en-US"/>
        </a:p>
      </dgm:t>
    </dgm:pt>
    <dgm:pt modelId="{B265ECAC-E80C-4E52-BF70-3E77147548F8}" type="sibTrans" cxnId="{D216AF72-C801-4186-8718-5FDFECBA58BD}">
      <dgm:prSet/>
      <dgm:spPr/>
      <dgm:t>
        <a:bodyPr/>
        <a:lstStyle/>
        <a:p>
          <a:endParaRPr lang="en-US"/>
        </a:p>
      </dgm:t>
    </dgm:pt>
    <dgm:pt modelId="{FD492FF9-A6D3-4FF4-B843-E20ED0724013}">
      <dgm:prSet/>
      <dgm:spPr/>
      <dgm:t>
        <a:bodyPr/>
        <a:lstStyle/>
        <a:p>
          <a:r>
            <a:rPr lang="en-US" dirty="0">
              <a:latin typeface="Calibri" panose="020F0502020204030204" pitchFamily="34" charset="0"/>
              <a:cs typeface="Calibri" panose="020F0502020204030204" pitchFamily="34" charset="0"/>
            </a:rPr>
            <a:t>Loma </a:t>
          </a:r>
          <a:r>
            <a:rPr lang="en-US" dirty="0" err="1">
              <a:latin typeface="Calibri" panose="020F0502020204030204" pitchFamily="34" charset="0"/>
              <a:cs typeface="Calibri" panose="020F0502020204030204" pitchFamily="34" charset="0"/>
            </a:rPr>
            <a:t>Prieta</a:t>
          </a:r>
          <a:r>
            <a:rPr lang="en-US" dirty="0">
              <a:latin typeface="Calibri" panose="020F0502020204030204" pitchFamily="34" charset="0"/>
              <a:cs typeface="Calibri" panose="020F0502020204030204" pitchFamily="34" charset="0"/>
            </a:rPr>
            <a:t> School District Parcel Tax – 2/3 vote to pass</a:t>
          </a:r>
        </a:p>
      </dgm:t>
    </dgm:pt>
    <dgm:pt modelId="{B18520CE-C9DB-4216-9231-2DB3C62F196A}" type="parTrans" cxnId="{8D26336A-A6F2-4EEA-9F64-7E56D1649C79}">
      <dgm:prSet/>
      <dgm:spPr/>
      <dgm:t>
        <a:bodyPr/>
        <a:lstStyle/>
        <a:p>
          <a:endParaRPr lang="en-US"/>
        </a:p>
      </dgm:t>
    </dgm:pt>
    <dgm:pt modelId="{F6DDF5F0-4CB1-456C-ADFD-4F2F8D74C73D}" type="sibTrans" cxnId="{8D26336A-A6F2-4EEA-9F64-7E56D1649C79}">
      <dgm:prSet/>
      <dgm:spPr/>
      <dgm:t>
        <a:bodyPr/>
        <a:lstStyle/>
        <a:p>
          <a:endParaRPr lang="en-US"/>
        </a:p>
      </dgm:t>
    </dgm:pt>
    <dgm:pt modelId="{2A177547-839E-424C-A2D6-5C2485C7F4AA}">
      <dgm:prSet/>
      <dgm:spPr/>
      <dgm:t>
        <a:bodyPr/>
        <a:lstStyle/>
        <a:p>
          <a:r>
            <a:rPr lang="en-US" b="1" dirty="0">
              <a:latin typeface="Calibri" panose="020F0502020204030204" pitchFamily="34" charset="0"/>
              <a:cs typeface="Calibri" panose="020F0502020204030204" pitchFamily="34" charset="0"/>
            </a:rPr>
            <a:t>Measure</a:t>
          </a:r>
        </a:p>
        <a:p>
          <a:r>
            <a:rPr lang="en-US" b="1" dirty="0">
              <a:latin typeface="Calibri" panose="020F0502020204030204" pitchFamily="34" charset="0"/>
              <a:cs typeface="Calibri" panose="020F0502020204030204" pitchFamily="34" charset="0"/>
            </a:rPr>
            <a:t>O</a:t>
          </a:r>
        </a:p>
      </dgm:t>
    </dgm:pt>
    <dgm:pt modelId="{837D6A51-D8FE-4482-B63A-A15104B0F691}" type="parTrans" cxnId="{7B3193F1-8F33-4D43-B925-9667890CE319}">
      <dgm:prSet/>
      <dgm:spPr/>
      <dgm:t>
        <a:bodyPr/>
        <a:lstStyle/>
        <a:p>
          <a:endParaRPr lang="en-US"/>
        </a:p>
      </dgm:t>
    </dgm:pt>
    <dgm:pt modelId="{EB5A33EB-5905-402F-B4C7-2C057104B0FF}" type="sibTrans" cxnId="{7B3193F1-8F33-4D43-B925-9667890CE319}">
      <dgm:prSet/>
      <dgm:spPr/>
      <dgm:t>
        <a:bodyPr/>
        <a:lstStyle/>
        <a:p>
          <a:endParaRPr lang="en-US"/>
        </a:p>
      </dgm:t>
    </dgm:pt>
    <dgm:pt modelId="{EC3565CB-86BD-462B-BF82-0B966CCD349C}">
      <dgm:prSet/>
      <dgm:spPr/>
      <dgm:t>
        <a:bodyPr/>
        <a:lstStyle/>
        <a:p>
          <a:r>
            <a:rPr lang="en-US" dirty="0">
              <a:latin typeface="Calibri" panose="020F0502020204030204" pitchFamily="34" charset="0"/>
              <a:cs typeface="Calibri" panose="020F0502020204030204" pitchFamily="34" charset="0"/>
            </a:rPr>
            <a:t>Aromas-San Juan Unified School District Bond – 55% to pass</a:t>
          </a:r>
        </a:p>
      </dgm:t>
    </dgm:pt>
    <dgm:pt modelId="{99EF651B-2FBD-49DA-9A63-917DEB8AFA9C}" type="parTrans" cxnId="{07A8D44D-965B-4109-86D9-7FF894433AEA}">
      <dgm:prSet/>
      <dgm:spPr/>
      <dgm:t>
        <a:bodyPr/>
        <a:lstStyle/>
        <a:p>
          <a:endParaRPr lang="en-US"/>
        </a:p>
      </dgm:t>
    </dgm:pt>
    <dgm:pt modelId="{73D43B57-E782-4365-AAB5-40582E09FE9B}" type="sibTrans" cxnId="{07A8D44D-965B-4109-86D9-7FF894433AEA}">
      <dgm:prSet/>
      <dgm:spPr/>
      <dgm:t>
        <a:bodyPr/>
        <a:lstStyle/>
        <a:p>
          <a:endParaRPr lang="en-US"/>
        </a:p>
      </dgm:t>
    </dgm:pt>
    <dgm:pt modelId="{B7A7E84E-8F92-43DA-839C-00B31B878FEA}" type="pres">
      <dgm:prSet presAssocID="{50FC7814-AF1F-486E-A2D3-30B71EDB452C}" presName="Name0" presStyleCnt="0">
        <dgm:presLayoutVars>
          <dgm:dir/>
          <dgm:animLvl val="lvl"/>
          <dgm:resizeHandles val="exact"/>
        </dgm:presLayoutVars>
      </dgm:prSet>
      <dgm:spPr/>
    </dgm:pt>
    <dgm:pt modelId="{4ABE3639-4195-42D6-AF75-2C12EC82C012}" type="pres">
      <dgm:prSet presAssocID="{921A85E5-D0AD-4C2E-9931-E32BDE7549EC}" presName="linNode" presStyleCnt="0"/>
      <dgm:spPr/>
    </dgm:pt>
    <dgm:pt modelId="{806912B7-FC92-40C0-9760-E6F37AEC1EF7}" type="pres">
      <dgm:prSet presAssocID="{921A85E5-D0AD-4C2E-9931-E32BDE7549EC}" presName="parentText" presStyleLbl="alignNode1" presStyleIdx="0" presStyleCnt="3">
        <dgm:presLayoutVars>
          <dgm:chMax val="1"/>
          <dgm:bulletEnabled/>
        </dgm:presLayoutVars>
      </dgm:prSet>
      <dgm:spPr/>
    </dgm:pt>
    <dgm:pt modelId="{EA2D484E-F384-43F3-9478-396D3A9B8D33}" type="pres">
      <dgm:prSet presAssocID="{921A85E5-D0AD-4C2E-9931-E32BDE7549EC}" presName="descendantText" presStyleLbl="alignAccFollowNode1" presStyleIdx="0" presStyleCnt="3">
        <dgm:presLayoutVars>
          <dgm:bulletEnabled/>
        </dgm:presLayoutVars>
      </dgm:prSet>
      <dgm:spPr/>
    </dgm:pt>
    <dgm:pt modelId="{C6410BA7-ADA8-4ADC-A672-86EA522B04FF}" type="pres">
      <dgm:prSet presAssocID="{A517FA39-8677-410D-83BF-166FA918364C}" presName="sp" presStyleCnt="0"/>
      <dgm:spPr/>
    </dgm:pt>
    <dgm:pt modelId="{3DFD42D5-9649-43E3-83C0-9F93DC9F5D96}" type="pres">
      <dgm:prSet presAssocID="{A36B2991-FF1C-4AD9-BB64-11839221D091}" presName="linNode" presStyleCnt="0"/>
      <dgm:spPr/>
    </dgm:pt>
    <dgm:pt modelId="{E099EFBA-1731-4943-88C2-7436ADC19B1F}" type="pres">
      <dgm:prSet presAssocID="{A36B2991-FF1C-4AD9-BB64-11839221D091}" presName="parentText" presStyleLbl="alignNode1" presStyleIdx="1" presStyleCnt="3">
        <dgm:presLayoutVars>
          <dgm:chMax val="1"/>
          <dgm:bulletEnabled/>
        </dgm:presLayoutVars>
      </dgm:prSet>
      <dgm:spPr/>
    </dgm:pt>
    <dgm:pt modelId="{E1CF9A97-E93A-41EE-9C0F-25E44624F5B8}" type="pres">
      <dgm:prSet presAssocID="{A36B2991-FF1C-4AD9-BB64-11839221D091}" presName="descendantText" presStyleLbl="alignAccFollowNode1" presStyleIdx="1" presStyleCnt="3" custLinFactNeighborX="-1456" custLinFactNeighborY="-2202">
        <dgm:presLayoutVars>
          <dgm:bulletEnabled/>
        </dgm:presLayoutVars>
      </dgm:prSet>
      <dgm:spPr/>
    </dgm:pt>
    <dgm:pt modelId="{52E25507-7592-4FD6-A968-B6A99F349CC1}" type="pres">
      <dgm:prSet presAssocID="{B265ECAC-E80C-4E52-BF70-3E77147548F8}" presName="sp" presStyleCnt="0"/>
      <dgm:spPr/>
    </dgm:pt>
    <dgm:pt modelId="{2F0CFFFA-ECEE-4E22-99F5-12495E2F8D21}" type="pres">
      <dgm:prSet presAssocID="{2A177547-839E-424C-A2D6-5C2485C7F4AA}" presName="linNode" presStyleCnt="0"/>
      <dgm:spPr/>
    </dgm:pt>
    <dgm:pt modelId="{C4B57C45-07DC-41F3-8F79-F1F4F41CA9B7}" type="pres">
      <dgm:prSet presAssocID="{2A177547-839E-424C-A2D6-5C2485C7F4AA}" presName="parentText" presStyleLbl="alignNode1" presStyleIdx="2" presStyleCnt="3">
        <dgm:presLayoutVars>
          <dgm:chMax val="1"/>
          <dgm:bulletEnabled/>
        </dgm:presLayoutVars>
      </dgm:prSet>
      <dgm:spPr/>
    </dgm:pt>
    <dgm:pt modelId="{CF63EED5-51D5-4CEE-B58C-618A38478EAF}" type="pres">
      <dgm:prSet presAssocID="{2A177547-839E-424C-A2D6-5C2485C7F4AA}" presName="descendantText" presStyleLbl="alignAccFollowNode1" presStyleIdx="2" presStyleCnt="3">
        <dgm:presLayoutVars>
          <dgm:bulletEnabled/>
        </dgm:presLayoutVars>
      </dgm:prSet>
      <dgm:spPr/>
    </dgm:pt>
  </dgm:ptLst>
  <dgm:cxnLst>
    <dgm:cxn modelId="{E8C3DF29-865A-45E2-945E-482AA26340D9}" type="presOf" srcId="{921A85E5-D0AD-4C2E-9931-E32BDE7549EC}" destId="{806912B7-FC92-40C0-9760-E6F37AEC1EF7}" srcOrd="0" destOrd="0" presId="urn:microsoft.com/office/officeart/2016/7/layout/VerticalSolidActionList"/>
    <dgm:cxn modelId="{410E9C2D-D617-4BEC-92DE-444F7373EDA8}" srcId="{921A85E5-D0AD-4C2E-9931-E32BDE7549EC}" destId="{81B6145B-FE96-4FFE-9FF5-0BAF50EC8CC5}" srcOrd="0" destOrd="0" parTransId="{1F2158AB-56BD-4F9F-906D-DA90310915B0}" sibTransId="{9660C0EB-44A3-4F3A-9EF4-B70C516FECD6}"/>
    <dgm:cxn modelId="{C26AA15B-D1A6-4BD7-AB54-E21D585C4941}" type="presOf" srcId="{FD492FF9-A6D3-4FF4-B843-E20ED0724013}" destId="{E1CF9A97-E93A-41EE-9C0F-25E44624F5B8}" srcOrd="0" destOrd="0" presId="urn:microsoft.com/office/officeart/2016/7/layout/VerticalSolidActionList"/>
    <dgm:cxn modelId="{8D26336A-A6F2-4EEA-9F64-7E56D1649C79}" srcId="{A36B2991-FF1C-4AD9-BB64-11839221D091}" destId="{FD492FF9-A6D3-4FF4-B843-E20ED0724013}" srcOrd="0" destOrd="0" parTransId="{B18520CE-C9DB-4216-9231-2DB3C62F196A}" sibTransId="{F6DDF5F0-4CB1-456C-ADFD-4F2F8D74C73D}"/>
    <dgm:cxn modelId="{07A8D44D-965B-4109-86D9-7FF894433AEA}" srcId="{2A177547-839E-424C-A2D6-5C2485C7F4AA}" destId="{EC3565CB-86BD-462B-BF82-0B966CCD349C}" srcOrd="0" destOrd="0" parTransId="{99EF651B-2FBD-49DA-9A63-917DEB8AFA9C}" sibTransId="{73D43B57-E782-4365-AAB5-40582E09FE9B}"/>
    <dgm:cxn modelId="{D216AF72-C801-4186-8718-5FDFECBA58BD}" srcId="{50FC7814-AF1F-486E-A2D3-30B71EDB452C}" destId="{A36B2991-FF1C-4AD9-BB64-11839221D091}" srcOrd="1" destOrd="0" parTransId="{F332A166-60FA-497D-AB34-88131ED696BC}" sibTransId="{B265ECAC-E80C-4E52-BF70-3E77147548F8}"/>
    <dgm:cxn modelId="{E8A45058-90CF-45BA-9780-AD0E51ABB256}" type="presOf" srcId="{81B6145B-FE96-4FFE-9FF5-0BAF50EC8CC5}" destId="{EA2D484E-F384-43F3-9478-396D3A9B8D33}" srcOrd="0" destOrd="0" presId="urn:microsoft.com/office/officeart/2016/7/layout/VerticalSolidActionList"/>
    <dgm:cxn modelId="{12CBA89D-EE24-4BB8-8714-6694389054A2}" type="presOf" srcId="{EC3565CB-86BD-462B-BF82-0B966CCD349C}" destId="{CF63EED5-51D5-4CEE-B58C-618A38478EAF}" srcOrd="0" destOrd="0" presId="urn:microsoft.com/office/officeart/2016/7/layout/VerticalSolidActionList"/>
    <dgm:cxn modelId="{1B4DF9A5-50EA-4067-8593-349D688A5321}" type="presOf" srcId="{2A177547-839E-424C-A2D6-5C2485C7F4AA}" destId="{C4B57C45-07DC-41F3-8F79-F1F4F41CA9B7}" srcOrd="0" destOrd="0" presId="urn:microsoft.com/office/officeart/2016/7/layout/VerticalSolidActionList"/>
    <dgm:cxn modelId="{FDC3E1E3-8BC1-4D67-A409-F54E733072BB}" type="presOf" srcId="{A36B2991-FF1C-4AD9-BB64-11839221D091}" destId="{E099EFBA-1731-4943-88C2-7436ADC19B1F}" srcOrd="0" destOrd="0" presId="urn:microsoft.com/office/officeart/2016/7/layout/VerticalSolidActionList"/>
    <dgm:cxn modelId="{7B3193F1-8F33-4D43-B925-9667890CE319}" srcId="{50FC7814-AF1F-486E-A2D3-30B71EDB452C}" destId="{2A177547-839E-424C-A2D6-5C2485C7F4AA}" srcOrd="2" destOrd="0" parTransId="{837D6A51-D8FE-4482-B63A-A15104B0F691}" sibTransId="{EB5A33EB-5905-402F-B4C7-2C057104B0FF}"/>
    <dgm:cxn modelId="{D43314FE-FFB1-43C7-900E-D3900F61566B}" type="presOf" srcId="{50FC7814-AF1F-486E-A2D3-30B71EDB452C}" destId="{B7A7E84E-8F92-43DA-839C-00B31B878FEA}" srcOrd="0" destOrd="0" presId="urn:microsoft.com/office/officeart/2016/7/layout/VerticalSolidActionList"/>
    <dgm:cxn modelId="{260FBFFF-4166-4E24-B902-A5C2B9C9049F}" srcId="{50FC7814-AF1F-486E-A2D3-30B71EDB452C}" destId="{921A85E5-D0AD-4C2E-9931-E32BDE7549EC}" srcOrd="0" destOrd="0" parTransId="{D239AC55-D369-4DA4-8AA3-171FC886116B}" sibTransId="{A517FA39-8677-410D-83BF-166FA918364C}"/>
    <dgm:cxn modelId="{AD7736D5-1B74-4359-8831-8069E73189AD}" type="presParOf" srcId="{B7A7E84E-8F92-43DA-839C-00B31B878FEA}" destId="{4ABE3639-4195-42D6-AF75-2C12EC82C012}" srcOrd="0" destOrd="0" presId="urn:microsoft.com/office/officeart/2016/7/layout/VerticalSolidActionList"/>
    <dgm:cxn modelId="{FB397525-65D9-430E-9DC9-3950B23EE265}" type="presParOf" srcId="{4ABE3639-4195-42D6-AF75-2C12EC82C012}" destId="{806912B7-FC92-40C0-9760-E6F37AEC1EF7}" srcOrd="0" destOrd="0" presId="urn:microsoft.com/office/officeart/2016/7/layout/VerticalSolidActionList"/>
    <dgm:cxn modelId="{BF727306-7256-44E4-8B30-87385E619BC6}" type="presParOf" srcId="{4ABE3639-4195-42D6-AF75-2C12EC82C012}" destId="{EA2D484E-F384-43F3-9478-396D3A9B8D33}" srcOrd="1" destOrd="0" presId="urn:microsoft.com/office/officeart/2016/7/layout/VerticalSolidActionList"/>
    <dgm:cxn modelId="{05F4C5B4-F62E-4521-A343-C14D4B7D3F67}" type="presParOf" srcId="{B7A7E84E-8F92-43DA-839C-00B31B878FEA}" destId="{C6410BA7-ADA8-4ADC-A672-86EA522B04FF}" srcOrd="1" destOrd="0" presId="urn:microsoft.com/office/officeart/2016/7/layout/VerticalSolidActionList"/>
    <dgm:cxn modelId="{981D423A-1385-4103-B15B-F27A351144EA}" type="presParOf" srcId="{B7A7E84E-8F92-43DA-839C-00B31B878FEA}" destId="{3DFD42D5-9649-43E3-83C0-9F93DC9F5D96}" srcOrd="2" destOrd="0" presId="urn:microsoft.com/office/officeart/2016/7/layout/VerticalSolidActionList"/>
    <dgm:cxn modelId="{0181B2C7-AC5F-4AB8-8FE0-FFA161A8237E}" type="presParOf" srcId="{3DFD42D5-9649-43E3-83C0-9F93DC9F5D96}" destId="{E099EFBA-1731-4943-88C2-7436ADC19B1F}" srcOrd="0" destOrd="0" presId="urn:microsoft.com/office/officeart/2016/7/layout/VerticalSolidActionList"/>
    <dgm:cxn modelId="{C60515D5-AD29-4385-A75B-00FCB4B26309}" type="presParOf" srcId="{3DFD42D5-9649-43E3-83C0-9F93DC9F5D96}" destId="{E1CF9A97-E93A-41EE-9C0F-25E44624F5B8}" srcOrd="1" destOrd="0" presId="urn:microsoft.com/office/officeart/2016/7/layout/VerticalSolidActionList"/>
    <dgm:cxn modelId="{AB0B7B72-DB84-4F5A-BBAE-AC0D0D6CF3E4}" type="presParOf" srcId="{B7A7E84E-8F92-43DA-839C-00B31B878FEA}" destId="{52E25507-7592-4FD6-A968-B6A99F349CC1}" srcOrd="3" destOrd="0" presId="urn:microsoft.com/office/officeart/2016/7/layout/VerticalSolidActionList"/>
    <dgm:cxn modelId="{867DC4D0-43D5-4CF2-9E40-EC7AB71681DA}" type="presParOf" srcId="{B7A7E84E-8F92-43DA-839C-00B31B878FEA}" destId="{2F0CFFFA-ECEE-4E22-99F5-12495E2F8D21}" srcOrd="4" destOrd="0" presId="urn:microsoft.com/office/officeart/2016/7/layout/VerticalSolidActionList"/>
    <dgm:cxn modelId="{442AE6CC-BCE5-4C8B-87CE-6731CEEA3E3F}" type="presParOf" srcId="{2F0CFFFA-ECEE-4E22-99F5-12495E2F8D21}" destId="{C4B57C45-07DC-41F3-8F79-F1F4F41CA9B7}" srcOrd="0" destOrd="0" presId="urn:microsoft.com/office/officeart/2016/7/layout/VerticalSolidActionList"/>
    <dgm:cxn modelId="{F264B137-3DF4-4576-BAEA-294F2F9C57E4}" type="presParOf" srcId="{2F0CFFFA-ECEE-4E22-99F5-12495E2F8D21}" destId="{CF63EED5-51D5-4CEE-B58C-618A38478EAF}"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D484E-F384-43F3-9478-396D3A9B8D33}">
      <dsp:nvSpPr>
        <dsp:cNvPr id="0" name=""/>
        <dsp:cNvSpPr/>
      </dsp:nvSpPr>
      <dsp:spPr>
        <a:xfrm>
          <a:off x="1278255" y="1639"/>
          <a:ext cx="5113020" cy="1680579"/>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426867" rIns="99207" bIns="42686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Scotts Valley School District Bond – 55% to pass</a:t>
          </a:r>
        </a:p>
      </dsp:txBody>
      <dsp:txXfrm>
        <a:off x="1278255" y="1639"/>
        <a:ext cx="5113020" cy="1680579"/>
      </dsp:txXfrm>
    </dsp:sp>
    <dsp:sp modelId="{806912B7-FC92-40C0-9760-E6F37AEC1EF7}">
      <dsp:nvSpPr>
        <dsp:cNvPr id="0" name=""/>
        <dsp:cNvSpPr/>
      </dsp:nvSpPr>
      <dsp:spPr>
        <a:xfrm>
          <a:off x="0" y="1639"/>
          <a:ext cx="1278255" cy="1680579"/>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66004" rIns="67641" bIns="166004"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Measure</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a:t>
          </a:r>
        </a:p>
      </dsp:txBody>
      <dsp:txXfrm>
        <a:off x="0" y="1639"/>
        <a:ext cx="1278255" cy="1680579"/>
      </dsp:txXfrm>
    </dsp:sp>
    <dsp:sp modelId="{E1CF9A97-E93A-41EE-9C0F-25E44624F5B8}">
      <dsp:nvSpPr>
        <dsp:cNvPr id="0" name=""/>
        <dsp:cNvSpPr/>
      </dsp:nvSpPr>
      <dsp:spPr>
        <a:xfrm>
          <a:off x="1259643" y="1746047"/>
          <a:ext cx="5113020" cy="1680579"/>
        </a:xfrm>
        <a:prstGeom prst="rect">
          <a:avLst/>
        </a:prstGeom>
        <a:solidFill>
          <a:schemeClr val="accent2">
            <a:tint val="40000"/>
            <a:alpha val="90000"/>
            <a:hueOff val="-10302092"/>
            <a:satOff val="530"/>
            <a:lumOff val="28"/>
            <a:alphaOff val="0"/>
          </a:schemeClr>
        </a:solidFill>
        <a:ln w="19050" cap="rnd" cmpd="sng" algn="ctr">
          <a:solidFill>
            <a:schemeClr val="accent2">
              <a:tint val="40000"/>
              <a:alpha val="90000"/>
              <a:hueOff val="-10302092"/>
              <a:satOff val="530"/>
              <a:lumOff val="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426867" rIns="99207" bIns="42686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Loma </a:t>
          </a:r>
          <a:r>
            <a:rPr lang="en-US" sz="2000" kern="1200" dirty="0" err="1">
              <a:latin typeface="Calibri" panose="020F0502020204030204" pitchFamily="34" charset="0"/>
              <a:cs typeface="Calibri" panose="020F0502020204030204" pitchFamily="34" charset="0"/>
            </a:rPr>
            <a:t>Prieta</a:t>
          </a:r>
          <a:r>
            <a:rPr lang="en-US" sz="2000" kern="1200" dirty="0">
              <a:latin typeface="Calibri" panose="020F0502020204030204" pitchFamily="34" charset="0"/>
              <a:cs typeface="Calibri" panose="020F0502020204030204" pitchFamily="34" charset="0"/>
            </a:rPr>
            <a:t> School District Parcel Tax – 2/3 vote to pass</a:t>
          </a:r>
        </a:p>
      </dsp:txBody>
      <dsp:txXfrm>
        <a:off x="1259643" y="1746047"/>
        <a:ext cx="5113020" cy="1680579"/>
      </dsp:txXfrm>
    </dsp:sp>
    <dsp:sp modelId="{E099EFBA-1731-4943-88C2-7436ADC19B1F}">
      <dsp:nvSpPr>
        <dsp:cNvPr id="0" name=""/>
        <dsp:cNvSpPr/>
      </dsp:nvSpPr>
      <dsp:spPr>
        <a:xfrm>
          <a:off x="0" y="1783053"/>
          <a:ext cx="1278255" cy="1680579"/>
        </a:xfrm>
        <a:prstGeom prst="rect">
          <a:avLst/>
        </a:prstGeom>
        <a:solidFill>
          <a:schemeClr val="accent2">
            <a:hueOff val="-9882860"/>
            <a:satOff val="451"/>
            <a:lumOff val="0"/>
            <a:alphaOff val="0"/>
          </a:schemeClr>
        </a:solidFill>
        <a:ln w="19050" cap="rnd" cmpd="sng" algn="ctr">
          <a:solidFill>
            <a:schemeClr val="accent2">
              <a:hueOff val="-9882860"/>
              <a:satOff val="451"/>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66004" rIns="67641" bIns="166004"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Measure</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N</a:t>
          </a:r>
        </a:p>
      </dsp:txBody>
      <dsp:txXfrm>
        <a:off x="0" y="1783053"/>
        <a:ext cx="1278255" cy="1680579"/>
      </dsp:txXfrm>
    </dsp:sp>
    <dsp:sp modelId="{CF63EED5-51D5-4CEE-B58C-618A38478EAF}">
      <dsp:nvSpPr>
        <dsp:cNvPr id="0" name=""/>
        <dsp:cNvSpPr/>
      </dsp:nvSpPr>
      <dsp:spPr>
        <a:xfrm>
          <a:off x="1278255" y="3564467"/>
          <a:ext cx="5113020" cy="1680579"/>
        </a:xfrm>
        <a:prstGeom prst="rect">
          <a:avLst/>
        </a:prstGeom>
        <a:solidFill>
          <a:schemeClr val="accent2">
            <a:tint val="40000"/>
            <a:alpha val="90000"/>
            <a:hueOff val="-20604185"/>
            <a:satOff val="1061"/>
            <a:lumOff val="55"/>
            <a:alphaOff val="0"/>
          </a:schemeClr>
        </a:solidFill>
        <a:ln w="19050" cap="rnd" cmpd="sng" algn="ctr">
          <a:solidFill>
            <a:schemeClr val="accent2">
              <a:tint val="40000"/>
              <a:alpha val="90000"/>
              <a:hueOff val="-20604185"/>
              <a:satOff val="1061"/>
              <a:lumOff val="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426867" rIns="99207" bIns="426867"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Aromas-San Juan Unified School District Bond – 55% to pass</a:t>
          </a:r>
        </a:p>
      </dsp:txBody>
      <dsp:txXfrm>
        <a:off x="1278255" y="3564467"/>
        <a:ext cx="5113020" cy="1680579"/>
      </dsp:txXfrm>
    </dsp:sp>
    <dsp:sp modelId="{C4B57C45-07DC-41F3-8F79-F1F4F41CA9B7}">
      <dsp:nvSpPr>
        <dsp:cNvPr id="0" name=""/>
        <dsp:cNvSpPr/>
      </dsp:nvSpPr>
      <dsp:spPr>
        <a:xfrm>
          <a:off x="0" y="3564467"/>
          <a:ext cx="1278255" cy="1680579"/>
        </a:xfrm>
        <a:prstGeom prst="rect">
          <a:avLst/>
        </a:prstGeom>
        <a:solidFill>
          <a:schemeClr val="accent2">
            <a:hueOff val="-19765721"/>
            <a:satOff val="901"/>
            <a:lumOff val="0"/>
            <a:alphaOff val="0"/>
          </a:schemeClr>
        </a:solidFill>
        <a:ln w="19050" cap="rnd" cmpd="sng" algn="ctr">
          <a:solidFill>
            <a:schemeClr val="accent2">
              <a:hueOff val="-19765721"/>
              <a:satOff val="901"/>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66004" rIns="67641" bIns="166004"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Measure</a:t>
          </a:r>
        </a:p>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O</a:t>
          </a:r>
        </a:p>
      </dsp:txBody>
      <dsp:txXfrm>
        <a:off x="0" y="3564467"/>
        <a:ext cx="1278255" cy="168057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10/1/2020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10/1/2020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10/1/2020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10/1/2020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10/1/2020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4148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1">
              <a:rPr lang="en-US" smtClean="0"/>
              <a:t>10/1/2020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95134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smtClean="0"/>
              <a:t>10/1/2020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9331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1">
              <a:rPr lang="en-US" smtClean="0"/>
              <a:t>10/1/2020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5869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1">
              <a:rPr lang="en-US" smtClean="0"/>
              <a:t>10/1/2020</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544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1">
              <a:rPr lang="en-US" smtClean="0"/>
              <a:t>10/1/2020</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50527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smtClean="0"/>
              <a:t>10/1/2020</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87590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smtClean="0"/>
              <a:t>10/1/2020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6345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10/1/2020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smtClean="0"/>
              <a:t>10/1/2020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82654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1">
              <a:rPr lang="en-US" smtClean="0"/>
              <a:pPr/>
              <a:t>10/1/2020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71404742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1">
              <a:rPr lang="en-US" smtClean="0"/>
              <a:pPr/>
              <a:t>10/1/2020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99660663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1">
              <a:rPr lang="en-US" smtClean="0"/>
              <a:pPr/>
              <a:t>10/1/2020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8455741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1">
              <a:rPr lang="en-US" smtClean="0"/>
              <a:pPr/>
              <a:t>10/1/2020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57831927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586B75A-687E-405C-8A0B-8D00578BA2C3}" type="datetime1">
              <a:rPr lang="en-US" smtClean="0"/>
              <a:pPr/>
              <a:t>10/1/2020</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7905832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586B75A-687E-405C-8A0B-8D00578BA2C3}" type="datetime1">
              <a:rPr lang="en-US" smtClean="0"/>
              <a:pPr/>
              <a:t>10/1/2020</a:t>
            </a:fld>
            <a:endParaRPr lang="en-US"/>
          </a:p>
        </p:txBody>
      </p:sp>
      <p:sp>
        <p:nvSpPr>
          <p:cNvPr id="8" name="Footer Placeholder 7"/>
          <p:cNvSpPr>
            <a:spLocks noGrp="1"/>
          </p:cNvSpPr>
          <p:nvPr>
            <p:ph type="ftr" sz="quarter" idx="11"/>
          </p:nvPr>
        </p:nvSpPr>
        <p:spPr>
          <a:xfrm>
            <a:off x="561111" y="6391838"/>
            <a:ext cx="3644282" cy="304801"/>
          </a:xfrm>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57664843"/>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F4E5243-F52A-4D37-9694-EB26C6C31910}" type="datetime1">
              <a:rPr lang="en-US" smtClean="0"/>
              <a:t>10/1/2020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60839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A77B6E1-634A-48DC-9E8B-D894023267EF}" type="datetime1">
              <a:rPr lang="en-US" smtClean="0"/>
              <a:t>10/1/2020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16638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10/1/2020</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10/1/2020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10/1/2020</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10/1/2020</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10/1/2020</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10/1/2020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10/1/2020</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10/1/2020</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586B75A-687E-405C-8A0B-8D00578BA2C3}" type="datetime1">
              <a:rPr lang="en-US" smtClean="0"/>
              <a:pPr/>
              <a:t>10/1/2020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Add a footer</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74861049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votescount.us/" TargetMode="Externa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votescount.us/"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votescount.us/" TargetMode="External"/><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www.votescount.us/" TargetMode="External"/><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lwvc.convio.net/site/R?i=eDAY1353_91JBu_MHdcwbw" TargetMode="External"/><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votersedge.org/ca" TargetMode="External"/><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video" Target="https://www.youtube.com/embed/laq-gb8qiu4?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voterstatus.sos.ca.gov/" TargetMode="External"/><Relationship Id="rId2" Type="http://schemas.openxmlformats.org/officeDocument/2006/relationships/hyperlink" Target="https://registertovote.ca.gov/" TargetMode="External"/><Relationship Id="rId1" Type="http://schemas.openxmlformats.org/officeDocument/2006/relationships/slideLayout" Target="../slideLayouts/slideLayout13.xml"/><Relationship Id="rId4" Type="http://schemas.openxmlformats.org/officeDocument/2006/relationships/hyperlink" Target="https://california.ballottrax.net/vote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helen.ruiz-thomas@santacruzcounty.us"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mailto:gail.pellerin@santacruzcounty.us" TargetMode="External"/><Relationship Id="rId2" Type="http://schemas.openxmlformats.org/officeDocument/2006/relationships/hyperlink" Target="http://www.votescount.us/" TargetMode="External"/><Relationship Id="rId1" Type="http://schemas.openxmlformats.org/officeDocument/2006/relationships/slideLayout" Target="../slideLayouts/slideLayout13.xml"/><Relationship Id="rId4" Type="http://schemas.openxmlformats.org/officeDocument/2006/relationships/hyperlink" Target="mailto:tricia.webber@santacruzcounty.us"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mailto:info@votescount.us" TargetMode="External"/><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hyperlink" Target="http://www.votescount.u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5" name="Picture 4" descr="A picture containing  voters in masks&#10;&#10;Description automatically generated">
            <a:extLst>
              <a:ext uri="{FF2B5EF4-FFF2-40B4-BE49-F238E27FC236}">
                <a16:creationId xmlns:a16="http://schemas.microsoft.com/office/drawing/2014/main" id="{92208C1C-C98F-493D-B91E-9AF464CD72F6}"/>
              </a:ext>
            </a:extLst>
          </p:cNvPr>
          <p:cNvPicPr>
            <a:picLocks noChangeAspect="1"/>
          </p:cNvPicPr>
          <p:nvPr/>
        </p:nvPicPr>
        <p:blipFill rotWithShape="1">
          <a:blip r:embed="rId2"/>
          <a:srcRect l="6248" r="12264"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2"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ctrTitle"/>
          </p:nvPr>
        </p:nvSpPr>
        <p:spPr>
          <a:xfrm>
            <a:off x="5695061" y="1241266"/>
            <a:ext cx="5428551" cy="3153753"/>
          </a:xfrm>
        </p:spPr>
        <p:txBody>
          <a:bodyPr>
            <a:normAutofit/>
          </a:bodyPr>
          <a:lstStyle/>
          <a:p>
            <a:r>
              <a:rPr lang="en-US" b="1" dirty="0">
                <a:latin typeface="Calibri" panose="020F0502020204030204" pitchFamily="34" charset="0"/>
                <a:cs typeface="Calibri" panose="020F0502020204030204" pitchFamily="34" charset="0"/>
              </a:rPr>
              <a:t>Voting Matters</a:t>
            </a:r>
            <a:br>
              <a:rPr lang="en-US" b="1" dirty="0">
                <a:latin typeface="Calibri" panose="020F0502020204030204" pitchFamily="34" charset="0"/>
                <a:cs typeface="Calibri" panose="020F0502020204030204" pitchFamily="34" charset="0"/>
              </a:rPr>
            </a:br>
            <a:r>
              <a:rPr lang="en-US" sz="4400" b="1" dirty="0">
                <a:latin typeface="Calibri" panose="020F0502020204030204" pitchFamily="34" charset="0"/>
                <a:cs typeface="Calibri" panose="020F0502020204030204" pitchFamily="34" charset="0"/>
              </a:rPr>
              <a:t>So, let’s talk about it!</a:t>
            </a:r>
          </a:p>
        </p:txBody>
      </p:sp>
      <p:sp>
        <p:nvSpPr>
          <p:cNvPr id="3" name="Subtitle 2"/>
          <p:cNvSpPr>
            <a:spLocks noGrp="1"/>
          </p:cNvSpPr>
          <p:nvPr>
            <p:ph type="subTitle" idx="1"/>
          </p:nvPr>
        </p:nvSpPr>
        <p:spPr>
          <a:xfrm>
            <a:off x="5695061" y="4591665"/>
            <a:ext cx="5428551" cy="1622322"/>
          </a:xfrm>
        </p:spPr>
        <p:txBody>
          <a:bodyPr>
            <a:normAutofit/>
          </a:bodyPr>
          <a:lstStyle/>
          <a:p>
            <a:r>
              <a:rPr lang="en-US" dirty="0">
                <a:latin typeface="Calibri" panose="020F0502020204030204" pitchFamily="34" charset="0"/>
                <a:cs typeface="Calibri" panose="020F0502020204030204" pitchFamily="34" charset="0"/>
              </a:rPr>
              <a:t>6pm, Thursday, Oct. 1, 2020</a:t>
            </a:r>
          </a:p>
          <a:p>
            <a:r>
              <a:rPr lang="en-US" dirty="0">
                <a:latin typeface="Calibri" panose="020F0502020204030204" pitchFamily="34" charset="0"/>
                <a:cs typeface="Calibri" panose="020F0502020204030204" pitchFamily="34" charset="0"/>
              </a:rPr>
              <a:t>Santa Cruz County Clerk Gail L. Pellerin</a:t>
            </a:r>
          </a:p>
        </p:txBody>
      </p:sp>
      <p:sp>
        <p:nvSpPr>
          <p:cNvPr id="14" name="Rectangle 13">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6893" y="473381"/>
            <a:ext cx="5071462" cy="561177"/>
          </a:xfrm>
        </p:spPr>
        <p:txBody>
          <a:bodyPr/>
          <a:lstStyle/>
          <a:p>
            <a:r>
              <a:rPr lang="en-US" sz="3600" dirty="0">
                <a:solidFill>
                  <a:schemeClr val="tx1"/>
                </a:solidFill>
                <a:latin typeface="Calibri" panose="020F0502020204030204" pitchFamily="34" charset="0"/>
                <a:cs typeface="Calibri" panose="020F0502020204030204" pitchFamily="34" charset="0"/>
              </a:rPr>
              <a:t>In-Person voting locations</a:t>
            </a:r>
          </a:p>
        </p:txBody>
      </p:sp>
      <p:sp>
        <p:nvSpPr>
          <p:cNvPr id="5" name="Content Placeholder 4"/>
          <p:cNvSpPr>
            <a:spLocks noGrp="1"/>
          </p:cNvSpPr>
          <p:nvPr>
            <p:ph idx="1"/>
          </p:nvPr>
        </p:nvSpPr>
        <p:spPr>
          <a:xfrm>
            <a:off x="4856893" y="1183446"/>
            <a:ext cx="7485965" cy="5201173"/>
          </a:xfrm>
        </p:spPr>
        <p:txBody>
          <a:bodyPr>
            <a:normAutofit fontScale="70000" lnSpcReduction="20000"/>
          </a:bodyPr>
          <a:lstStyle/>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Aptos </a:t>
            </a:r>
            <a:r>
              <a:rPr lang="en-US" sz="1800" dirty="0">
                <a:effectLst/>
                <a:latin typeface="Calibri" panose="020F0502020204030204" pitchFamily="34" charset="0"/>
                <a:ea typeface="Calibri" panose="020F0502020204030204" pitchFamily="34" charset="0"/>
                <a:cs typeface="Calibri" panose="020F0502020204030204" pitchFamily="34" charset="0"/>
              </a:rPr>
              <a:t>- Temple Beth El, 3055 Porter Gulch Rd.</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Boulder Creek</a:t>
            </a:r>
            <a:r>
              <a:rPr lang="en-US" sz="1800" dirty="0">
                <a:effectLst/>
                <a:latin typeface="Calibri" panose="020F0502020204030204" pitchFamily="34" charset="0"/>
                <a:ea typeface="Calibri" panose="020F0502020204030204" pitchFamily="34" charset="0"/>
                <a:cs typeface="Calibri" panose="020F0502020204030204" pitchFamily="34" charset="0"/>
              </a:rPr>
              <a:t> - Boulder Creek Recreation Hall, 13333 Middleton </a:t>
            </a:r>
            <a:r>
              <a:rPr lang="en-US" sz="1800" dirty="0">
                <a:latin typeface="Calibri" panose="020F0502020204030204" pitchFamily="34" charset="0"/>
                <a:ea typeface="Calibri" panose="020F0502020204030204" pitchFamily="34" charset="0"/>
                <a:cs typeface="Calibri" panose="020F0502020204030204" pitchFamily="34" charset="0"/>
              </a:rPr>
              <a:t>Ave</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Capitola</a:t>
            </a:r>
            <a:r>
              <a:rPr lang="en-US" sz="1800" dirty="0">
                <a:effectLst/>
                <a:latin typeface="Calibri" panose="020F0502020204030204" pitchFamily="34" charset="0"/>
                <a:ea typeface="Calibri" panose="020F0502020204030204" pitchFamily="34" charset="0"/>
                <a:cs typeface="Calibri" panose="020F0502020204030204" pitchFamily="34" charset="0"/>
              </a:rPr>
              <a:t> - New Brighton Middle School, 250 Washburn Ave.</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Felton</a:t>
            </a:r>
            <a:r>
              <a:rPr lang="en-US" sz="1800" dirty="0">
                <a:effectLst/>
                <a:latin typeface="Calibri" panose="020F0502020204030204" pitchFamily="34" charset="0"/>
                <a:ea typeface="Calibri" panose="020F0502020204030204" pitchFamily="34" charset="0"/>
                <a:cs typeface="Calibri" panose="020F0502020204030204" pitchFamily="34" charset="0"/>
              </a:rPr>
              <a:t> - San Lorenzo Valley High School, 7105 Highway 9</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Santa Cruz County Clerk/Elections, 701 Ocean St., Room 310 – </a:t>
            </a:r>
            <a:r>
              <a:rPr lang="en-US" sz="18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Opens Oct. 5 for voting</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Simpkins Swim Center, 979 17th Ave.</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Bonny Doon Elementary School, 1492 Pine Flat Rd.</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Kaiser Permanente Arena, 140 Front St.</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Masonic Center, 828 N. </a:t>
            </a:r>
            <a:r>
              <a:rPr lang="en-US" sz="1800" dirty="0" err="1">
                <a:effectLst/>
                <a:latin typeface="Calibri" panose="020F0502020204030204" pitchFamily="34" charset="0"/>
                <a:ea typeface="Calibri" panose="020F0502020204030204" pitchFamily="34" charset="0"/>
                <a:cs typeface="Calibri" panose="020F0502020204030204" pitchFamily="34" charset="0"/>
              </a:rPr>
              <a:t>Branciforte</a:t>
            </a:r>
            <a:r>
              <a:rPr lang="en-US" sz="1800" dirty="0">
                <a:effectLst/>
                <a:latin typeface="Calibri" panose="020F0502020204030204" pitchFamily="34" charset="0"/>
                <a:ea typeface="Calibri" panose="020F0502020204030204" pitchFamily="34" charset="0"/>
                <a:cs typeface="Calibri" panose="020F0502020204030204" pitchFamily="34" charset="0"/>
              </a:rPr>
              <a:t> Ave.</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Natural Bridges School, 255 Swift St.</a:t>
            </a:r>
          </a:p>
          <a:p>
            <a:pPr marL="3429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Scotts Valley</a:t>
            </a:r>
            <a:r>
              <a:rPr lang="en-US" sz="1800" dirty="0">
                <a:effectLst/>
                <a:latin typeface="Calibri" panose="020F0502020204030204" pitchFamily="34" charset="0"/>
                <a:ea typeface="Calibri" panose="020F0502020204030204" pitchFamily="34" charset="0"/>
                <a:cs typeface="Calibri" panose="020F0502020204030204" pitchFamily="34" charset="0"/>
              </a:rPr>
              <a:t> - Scott Valley Community Center, 360 Kings Village Rd.</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Scotts Valley</a:t>
            </a:r>
            <a:r>
              <a:rPr lang="en-US" sz="1800" dirty="0">
                <a:effectLst/>
                <a:latin typeface="Calibri" panose="020F0502020204030204" pitchFamily="34" charset="0"/>
                <a:ea typeface="Calibri" panose="020F0502020204030204" pitchFamily="34" charset="0"/>
                <a:cs typeface="Calibri" panose="020F0502020204030204" pitchFamily="34" charset="0"/>
              </a:rPr>
              <a:t> - SV High School, 555 Glenwood Dr.</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Soquel </a:t>
            </a:r>
            <a:r>
              <a:rPr lang="en-US" sz="1800" dirty="0">
                <a:effectLst/>
                <a:latin typeface="Calibri" panose="020F0502020204030204" pitchFamily="34" charset="0"/>
                <a:ea typeface="Calibri" panose="020F0502020204030204" pitchFamily="34" charset="0"/>
                <a:cs typeface="Calibri" panose="020F0502020204030204" pitchFamily="34" charset="0"/>
              </a:rPr>
              <a:t>- Soquel High School, 401 Soquel-San Jose Rd.</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Watsonville City Clerk’s Office, 275 Main St., 4th Floor – </a:t>
            </a:r>
            <a:r>
              <a:rPr lang="en-US" sz="18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Opens Oct. 5 for voting</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a:t>
            </a:r>
            <a:r>
              <a:rPr lang="en-US" sz="1800" dirty="0" err="1">
                <a:effectLst/>
                <a:latin typeface="Calibri" panose="020F0502020204030204" pitchFamily="34" charset="0"/>
                <a:ea typeface="Calibri" panose="020F0502020204030204" pitchFamily="34" charset="0"/>
                <a:cs typeface="Calibri" panose="020F0502020204030204" pitchFamily="34" charset="0"/>
              </a:rPr>
              <a:t>Pajaro</a:t>
            </a:r>
            <a:r>
              <a:rPr lang="en-US" sz="1800" dirty="0">
                <a:effectLst/>
                <a:latin typeface="Calibri" panose="020F0502020204030204" pitchFamily="34" charset="0"/>
                <a:ea typeface="Calibri" panose="020F0502020204030204" pitchFamily="34" charset="0"/>
                <a:cs typeface="Calibri" panose="020F0502020204030204" pitchFamily="34" charset="0"/>
              </a:rPr>
              <a:t> Valley Community Trust, 85 Nielson St.</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La Selva Beach Clubhouse, 314 Estrella Ave.</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1800" dirty="0">
                <a:effectLst/>
                <a:latin typeface="Calibri" panose="020F0502020204030204" pitchFamily="34" charset="0"/>
                <a:ea typeface="Calibri" panose="020F0502020204030204" pitchFamily="34" charset="0"/>
                <a:cs typeface="Calibri" panose="020F0502020204030204" pitchFamily="34" charset="0"/>
              </a:rPr>
              <a:t> - Santa Cruz County Fairgrounds, 2601 East Lake Ave.</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Watsonville </a:t>
            </a:r>
            <a:r>
              <a:rPr lang="en-US" sz="1800" dirty="0">
                <a:effectLst/>
                <a:latin typeface="Calibri" panose="020F0502020204030204" pitchFamily="34" charset="0"/>
                <a:ea typeface="Calibri" panose="020F0502020204030204" pitchFamily="34" charset="0"/>
                <a:cs typeface="Calibri" panose="020F0502020204030204" pitchFamily="34" charset="0"/>
              </a:rPr>
              <a:t>- Calabasas Elementary School, 202 Calabasas Rd.</a:t>
            </a:r>
          </a:p>
          <a:p>
            <a:pPr marL="114300" marR="0" indent="-342900">
              <a:lnSpc>
                <a:spcPct val="107000"/>
              </a:lnSpc>
              <a:spcBef>
                <a:spcPts val="0"/>
              </a:spcBef>
              <a:spcAft>
                <a:spcPts val="600"/>
              </a:spcAft>
              <a:buFont typeface="+mj-lt"/>
              <a:buAutoNum type="arabicPeriod"/>
            </a:pPr>
            <a:r>
              <a:rPr lang="en-US" sz="1800" b="1" dirty="0">
                <a:effectLst/>
                <a:latin typeface="Calibri" panose="020F0502020204030204" pitchFamily="34" charset="0"/>
                <a:ea typeface="Calibri" panose="020F0502020204030204" pitchFamily="34" charset="0"/>
                <a:cs typeface="Calibri" panose="020F0502020204030204" pitchFamily="34" charset="0"/>
              </a:rPr>
              <a:t>Santa Cruz</a:t>
            </a:r>
            <a:r>
              <a:rPr lang="en-US" sz="1800" dirty="0">
                <a:effectLst/>
                <a:latin typeface="Calibri" panose="020F0502020204030204" pitchFamily="34" charset="0"/>
                <a:ea typeface="Calibri" panose="020F0502020204030204" pitchFamily="34" charset="0"/>
                <a:cs typeface="Calibri" panose="020F0502020204030204" pitchFamily="34" charset="0"/>
              </a:rPr>
              <a:t> - UCSC, Merrill Cultural Center - open ONLY Monday, Nov. 2, 8am to 5pm and </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      Tuesday, Nov. 3, 7am to 8pm</a:t>
            </a:r>
          </a:p>
          <a:p>
            <a:endParaRPr lang="en-US" dirty="0"/>
          </a:p>
        </p:txBody>
      </p:sp>
      <p:sp>
        <p:nvSpPr>
          <p:cNvPr id="6" name="Text Placeholder 5"/>
          <p:cNvSpPr>
            <a:spLocks noGrp="1"/>
          </p:cNvSpPr>
          <p:nvPr>
            <p:ph type="body" sz="half" idx="2"/>
          </p:nvPr>
        </p:nvSpPr>
        <p:spPr>
          <a:xfrm>
            <a:off x="4856893" y="6150428"/>
            <a:ext cx="7022624" cy="468382"/>
          </a:xfrm>
        </p:spPr>
        <p:txBody>
          <a:bodyPr>
            <a:normAutofit/>
          </a:bodyPr>
          <a:lstStyle/>
          <a:p>
            <a:r>
              <a:rPr lang="en-US" sz="1200" dirty="0">
                <a:solidFill>
                  <a:schemeClr val="accent5">
                    <a:lumMod val="50000"/>
                  </a:schemeClr>
                </a:solidFill>
                <a:latin typeface="Calibri" panose="020F0502020204030204" pitchFamily="34" charset="0"/>
                <a:cs typeface="Calibri" panose="020F0502020204030204" pitchFamily="34" charset="0"/>
              </a:rPr>
              <a:t>Locations are subject to change. Check </a:t>
            </a:r>
            <a:r>
              <a:rPr lang="en-US" sz="1200" b="1"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www.votescount.us</a:t>
            </a:r>
            <a:r>
              <a:rPr lang="en-US" sz="1200" b="1" dirty="0">
                <a:solidFill>
                  <a:srgbClr val="0070C0"/>
                </a:solidFill>
                <a:latin typeface="Calibri" panose="020F0502020204030204" pitchFamily="34" charset="0"/>
                <a:cs typeface="Calibri" panose="020F0502020204030204" pitchFamily="34" charset="0"/>
              </a:rPr>
              <a:t> </a:t>
            </a:r>
            <a:r>
              <a:rPr lang="en-US" sz="1200" dirty="0">
                <a:solidFill>
                  <a:schemeClr val="accent5">
                    <a:lumMod val="50000"/>
                  </a:schemeClr>
                </a:solidFill>
                <a:latin typeface="Calibri" panose="020F0502020204030204" pitchFamily="34" charset="0"/>
                <a:cs typeface="Calibri" panose="020F0502020204030204" pitchFamily="34" charset="0"/>
              </a:rPr>
              <a:t>for latest information.</a:t>
            </a:r>
            <a:endParaRPr lang="en-US" sz="1200" dirty="0">
              <a:latin typeface="Calibri" panose="020F0502020204030204" pitchFamily="34" charset="0"/>
              <a:cs typeface="Calibri" panose="020F0502020204030204" pitchFamily="34" charset="0"/>
            </a:endParaRPr>
          </a:p>
        </p:txBody>
      </p:sp>
      <p:pic>
        <p:nvPicPr>
          <p:cNvPr id="4" name="Picture 3" descr="Voters at a voting location">
            <a:extLst>
              <a:ext uri="{FF2B5EF4-FFF2-40B4-BE49-F238E27FC236}">
                <a16:creationId xmlns:a16="http://schemas.microsoft.com/office/drawing/2014/main" id="{D27CA8C7-0BD8-4D77-A559-33CC8C5871C2}"/>
              </a:ext>
            </a:extLst>
          </p:cNvPr>
          <p:cNvPicPr>
            <a:picLocks noChangeAspect="1"/>
          </p:cNvPicPr>
          <p:nvPr/>
        </p:nvPicPr>
        <p:blipFill>
          <a:blip r:embed="rId3"/>
          <a:stretch>
            <a:fillRect/>
          </a:stretch>
        </p:blipFill>
        <p:spPr>
          <a:xfrm>
            <a:off x="760412" y="2195559"/>
            <a:ext cx="3582100" cy="3585537"/>
          </a:xfrm>
          <a:prstGeom prst="rect">
            <a:avLst/>
          </a:prstGeom>
        </p:spPr>
      </p:pic>
      <p:sp>
        <p:nvSpPr>
          <p:cNvPr id="7" name="TextBox 6">
            <a:extLst>
              <a:ext uri="{FF2B5EF4-FFF2-40B4-BE49-F238E27FC236}">
                <a16:creationId xmlns:a16="http://schemas.microsoft.com/office/drawing/2014/main" id="{2D98B51C-45D6-4529-B220-0B97C0D2C9F0}"/>
              </a:ext>
            </a:extLst>
          </p:cNvPr>
          <p:cNvSpPr txBox="1"/>
          <p:nvPr/>
        </p:nvSpPr>
        <p:spPr>
          <a:xfrm>
            <a:off x="760412" y="997710"/>
            <a:ext cx="3582100" cy="954107"/>
          </a:xfrm>
          <a:prstGeom prst="rect">
            <a:avLst/>
          </a:prstGeom>
          <a:noFill/>
        </p:spPr>
        <p:txBody>
          <a:bodyPr wrap="square" rtlCol="0">
            <a:spAutoFit/>
          </a:bodyPr>
          <a:lstStyle/>
          <a:p>
            <a:pPr marL="0" marR="0">
              <a:spcBef>
                <a:spcPts val="0"/>
              </a:spcBef>
              <a:spcAft>
                <a:spcPts val="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Saturday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October 31, 2020, 9am to 5pm</a:t>
            </a:r>
          </a:p>
          <a:p>
            <a:pPr marL="0" marR="0">
              <a:spcBef>
                <a:spcPts val="0"/>
              </a:spcBef>
              <a:spcAft>
                <a:spcPts val="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Sunday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November 1, 2020, 9am to 5pm</a:t>
            </a:r>
          </a:p>
          <a:p>
            <a:pPr marL="0" marR="0">
              <a:spcBef>
                <a:spcPts val="0"/>
              </a:spcBef>
              <a:spcAft>
                <a:spcPts val="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Monday,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November 2, 2020, 8am to 5pm</a:t>
            </a:r>
          </a:p>
          <a:p>
            <a:pPr marL="0" marR="0">
              <a:spcBef>
                <a:spcPts val="0"/>
              </a:spcBef>
              <a:spcAft>
                <a:spcPts val="600"/>
              </a:spcAft>
              <a:tabLst>
                <a:tab pos="-914400" algn="l"/>
                <a:tab pos="-457200" algn="l"/>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Lst>
            </a:pPr>
            <a:r>
              <a:rPr lang="en-US" sz="1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Tuesday</a:t>
            </a:r>
            <a:r>
              <a:rPr lang="en-US" sz="1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November 3, 2020, 7am to 8pm</a:t>
            </a:r>
          </a:p>
        </p:txBody>
      </p:sp>
      <p:sp>
        <p:nvSpPr>
          <p:cNvPr id="8" name="TextBox 7">
            <a:extLst>
              <a:ext uri="{FF2B5EF4-FFF2-40B4-BE49-F238E27FC236}">
                <a16:creationId xmlns:a16="http://schemas.microsoft.com/office/drawing/2014/main" id="{48904906-12BE-47CE-952D-710742C59C79}"/>
              </a:ext>
            </a:extLst>
          </p:cNvPr>
          <p:cNvSpPr txBox="1"/>
          <p:nvPr/>
        </p:nvSpPr>
        <p:spPr>
          <a:xfrm>
            <a:off x="760412" y="707572"/>
            <a:ext cx="2075067"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Open:</a:t>
            </a:r>
          </a:p>
        </p:txBody>
      </p:sp>
    </p:spTree>
    <p:extLst>
      <p:ext uri="{BB962C8B-B14F-4D97-AF65-F5344CB8AC3E}">
        <p14:creationId xmlns:p14="http://schemas.microsoft.com/office/powerpoint/2010/main" val="16180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3A1340-77D4-40BD-9666-C79F272CBD14}"/>
              </a:ext>
            </a:extLst>
          </p:cNvPr>
          <p:cNvSpPr>
            <a:spLocks noGrp="1"/>
          </p:cNvSpPr>
          <p:nvPr>
            <p:ph idx="1"/>
          </p:nvPr>
        </p:nvSpPr>
        <p:spPr>
          <a:xfrm>
            <a:off x="4994622" y="1279027"/>
            <a:ext cx="6392289" cy="4299945"/>
          </a:xfrm>
        </p:spPr>
        <p:txBody>
          <a:bodyPr>
            <a:normAutofit/>
          </a:bodyPr>
          <a:lstStyle/>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Wear a face covering while at the voting location. </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Keep 2 arms’ length distance from other people. </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Wash hands before and after entering the voting location. </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Use hand sanitizer after touching doors or voting equipment.</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Bring your own pen.</a:t>
            </a:r>
          </a:p>
          <a:p>
            <a:pPr marL="331470" indent="-285750">
              <a:buFont typeface="Wingdings" panose="05000000000000000000" pitchFamily="2" charset="2"/>
              <a:buChar char="ü"/>
            </a:pPr>
            <a:r>
              <a:rPr lang="en-US" sz="1800" b="0" i="0" u="none" strike="noStrike" baseline="0" dirty="0">
                <a:solidFill>
                  <a:srgbClr val="000000"/>
                </a:solidFill>
                <a:latin typeface="Calibri" panose="020F0502020204030204" pitchFamily="34" charset="0"/>
              </a:rPr>
              <a:t>We will take your temperature upon entering.</a:t>
            </a:r>
          </a:p>
          <a:p>
            <a:pPr marL="45720" indent="0">
              <a:buNone/>
            </a:pPr>
            <a:endParaRPr lang="en-US" sz="1800" b="0" i="0" u="none" strike="noStrike" baseline="0" dirty="0">
              <a:solidFill>
                <a:srgbClr val="000000"/>
              </a:solidFill>
              <a:latin typeface="Calibri" panose="020F0502020204030204" pitchFamily="34" charset="0"/>
            </a:endParaRPr>
          </a:p>
          <a:p>
            <a:pPr marL="45720" indent="0">
              <a:buNone/>
            </a:pPr>
            <a:r>
              <a:rPr lang="en-US" sz="1800" b="0" i="0" u="none" strike="noStrike" baseline="0" dirty="0">
                <a:solidFill>
                  <a:srgbClr val="000000"/>
                </a:solidFill>
                <a:latin typeface="Calibri" panose="020F0502020204030204" pitchFamily="34" charset="0"/>
              </a:rPr>
              <a:t>Want more information about how to stay safe while voting? </a:t>
            </a:r>
          </a:p>
          <a:p>
            <a:pPr marL="45720" indent="0">
              <a:buNone/>
            </a:pPr>
            <a:r>
              <a:rPr lang="en-US" sz="1800" b="0" i="0" u="none" strike="noStrike" baseline="0" dirty="0">
                <a:solidFill>
                  <a:srgbClr val="000000"/>
                </a:solidFill>
                <a:latin typeface="Calibri" panose="020F0502020204030204" pitchFamily="34" charset="0"/>
              </a:rPr>
              <a:t>Review Centers for Disease Control and Prevention guidelines at </a:t>
            </a:r>
            <a:r>
              <a:rPr lang="en-US" sz="1800" b="0" i="0" u="none" strike="noStrike" baseline="0" dirty="0">
                <a:solidFill>
                  <a:srgbClr val="0562C1"/>
                </a:solidFill>
                <a:latin typeface="Calibri" panose="020F0502020204030204" pitchFamily="34" charset="0"/>
              </a:rPr>
              <a:t>www.cdc.gov/coronavirus/2019-ncov/community/election-polling-locations.html </a:t>
            </a:r>
            <a:endParaRPr lang="en-US" dirty="0"/>
          </a:p>
        </p:txBody>
      </p:sp>
      <p:sp>
        <p:nvSpPr>
          <p:cNvPr id="4" name="Text Placeholder 3">
            <a:extLst>
              <a:ext uri="{FF2B5EF4-FFF2-40B4-BE49-F238E27FC236}">
                <a16:creationId xmlns:a16="http://schemas.microsoft.com/office/drawing/2014/main" id="{2A31FC65-4198-43B9-9D9B-64DD49CB167C}"/>
              </a:ext>
            </a:extLst>
          </p:cNvPr>
          <p:cNvSpPr>
            <a:spLocks noGrp="1"/>
          </p:cNvSpPr>
          <p:nvPr>
            <p:ph type="body" sz="half" idx="2"/>
          </p:nvPr>
        </p:nvSpPr>
        <p:spPr>
          <a:xfrm>
            <a:off x="4994622" y="612186"/>
            <a:ext cx="4979254" cy="871057"/>
          </a:xfrm>
        </p:spPr>
        <p:txBody>
          <a:bodyPr>
            <a:normAutofit fontScale="47500" lnSpcReduction="20000"/>
          </a:bodyPr>
          <a:lstStyle/>
          <a:p>
            <a:r>
              <a:rPr lang="en-US" sz="6200" i="0" u="none" strike="noStrike" baseline="0" dirty="0">
                <a:solidFill>
                  <a:schemeClr val="accent2">
                    <a:lumMod val="75000"/>
                  </a:schemeClr>
                </a:solidFill>
                <a:latin typeface="Calibri" panose="020F0502020204030204" pitchFamily="34" charset="0"/>
              </a:rPr>
              <a:t>Voting location safety checklist </a:t>
            </a:r>
          </a:p>
        </p:txBody>
      </p:sp>
      <p:pic>
        <p:nvPicPr>
          <p:cNvPr id="6" name="Picture 5">
            <a:extLst>
              <a:ext uri="{FF2B5EF4-FFF2-40B4-BE49-F238E27FC236}">
                <a16:creationId xmlns:a16="http://schemas.microsoft.com/office/drawing/2014/main" id="{7B39A24E-50BC-47B3-8B40-F79C0F4C3051}"/>
              </a:ext>
            </a:extLst>
          </p:cNvPr>
          <p:cNvPicPr>
            <a:picLocks noChangeAspect="1"/>
          </p:cNvPicPr>
          <p:nvPr/>
        </p:nvPicPr>
        <p:blipFill>
          <a:blip r:embed="rId2"/>
          <a:stretch>
            <a:fillRect/>
          </a:stretch>
        </p:blipFill>
        <p:spPr>
          <a:xfrm>
            <a:off x="788566" y="1602207"/>
            <a:ext cx="3657090" cy="3653586"/>
          </a:xfrm>
          <a:prstGeom prst="rect">
            <a:avLst/>
          </a:prstGeom>
        </p:spPr>
      </p:pic>
    </p:spTree>
    <p:extLst>
      <p:ext uri="{BB962C8B-B14F-4D97-AF65-F5344CB8AC3E}">
        <p14:creationId xmlns:p14="http://schemas.microsoft.com/office/powerpoint/2010/main" val="265329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00C36E-AAFD-4188-BB55-FAE4A8272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CB6D4A-4ADE-4BAF-BB67-7E9E8AB2C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343043" y="402165"/>
            <a:ext cx="673865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2065753A-F15B-43F6-B811-03D543426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9519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219AED55-7F29-4A42-9B4E-43EA0551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6355223"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3394EDF3-F539-40F8-9354-FE0288582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451206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Oval 18">
            <a:extLst>
              <a:ext uri="{FF2B5EF4-FFF2-40B4-BE49-F238E27FC236}">
                <a16:creationId xmlns:a16="http://schemas.microsoft.com/office/drawing/2014/main" id="{25236E71-242B-4CE7-96BC-B66F91F9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18848"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683A5930-ABB0-4C7A-8E96-AB945DFB0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5A4D5747-750D-45D7-9E6E-61CAFCFCC100}"/>
              </a:ext>
            </a:extLst>
          </p:cNvPr>
          <p:cNvSpPr>
            <a:spLocks noGrp="1"/>
          </p:cNvSpPr>
          <p:nvPr>
            <p:ph type="title"/>
          </p:nvPr>
        </p:nvSpPr>
        <p:spPr>
          <a:xfrm>
            <a:off x="8471239" y="973667"/>
            <a:ext cx="2942210" cy="4833745"/>
          </a:xfrm>
        </p:spPr>
        <p:txBody>
          <a:bodyPr>
            <a:normAutofit/>
          </a:bodyPr>
          <a:lstStyle/>
          <a:p>
            <a:r>
              <a:rPr lang="en-US" dirty="0">
                <a:solidFill>
                  <a:srgbClr val="EBEBEB"/>
                </a:solidFill>
                <a:latin typeface="Calibri" panose="020F0502020204030204" pitchFamily="34" charset="0"/>
                <a:cs typeface="Calibri" panose="020F0502020204030204" pitchFamily="34" charset="0"/>
              </a:rPr>
              <a:t>We need to flatten the voting curve!</a:t>
            </a:r>
          </a:p>
        </p:txBody>
      </p:sp>
      <p:sp>
        <p:nvSpPr>
          <p:cNvPr id="23" name="Rectangle 22">
            <a:extLst>
              <a:ext uri="{FF2B5EF4-FFF2-40B4-BE49-F238E27FC236}">
                <a16:creationId xmlns:a16="http://schemas.microsoft.com/office/drawing/2014/main" id="{33E51D9F-DA72-49DE-9183-76B062B38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4" name="Content Placeholder 8">
            <a:extLst>
              <a:ext uri="{FF2B5EF4-FFF2-40B4-BE49-F238E27FC236}">
                <a16:creationId xmlns:a16="http://schemas.microsoft.com/office/drawing/2014/main" id="{3D7E9289-8D74-4138-BA04-223BA49D422B}"/>
              </a:ext>
            </a:extLst>
          </p:cNvPr>
          <p:cNvGraphicFramePr>
            <a:graphicFrameLocks noGrp="1"/>
          </p:cNvGraphicFramePr>
          <p:nvPr>
            <p:ph idx="1"/>
            <p:extLst>
              <p:ext uri="{D42A27DB-BD31-4B8C-83A1-F6EECF244321}">
                <p14:modId xmlns:p14="http://schemas.microsoft.com/office/powerpoint/2010/main" val="1606263294"/>
              </p:ext>
            </p:extLst>
          </p:nvPr>
        </p:nvGraphicFramePr>
        <p:xfrm>
          <a:off x="964907" y="973667"/>
          <a:ext cx="6116795" cy="49287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9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D96E-AC11-49C2-929F-DDE40C6758B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Line Management</a:t>
            </a:r>
          </a:p>
        </p:txBody>
      </p:sp>
      <p:sp>
        <p:nvSpPr>
          <p:cNvPr id="3" name="Content Placeholder 2">
            <a:extLst>
              <a:ext uri="{FF2B5EF4-FFF2-40B4-BE49-F238E27FC236}">
                <a16:creationId xmlns:a16="http://schemas.microsoft.com/office/drawing/2014/main" id="{4E557611-B31F-4F10-851D-A609CECD4BC7}"/>
              </a:ext>
            </a:extLst>
          </p:cNvPr>
          <p:cNvSpPr>
            <a:spLocks noGrp="1"/>
          </p:cNvSpPr>
          <p:nvPr>
            <p:ph idx="1"/>
          </p:nvPr>
        </p:nvSpPr>
        <p:spPr>
          <a:xfrm>
            <a:off x="1122830" y="2468032"/>
            <a:ext cx="6845513" cy="3416300"/>
          </a:xfrm>
        </p:spPr>
        <p:txBody>
          <a:bodyPr/>
          <a:lstStyle/>
          <a:p>
            <a:pPr marL="0" indent="0">
              <a:buNone/>
            </a:pPr>
            <a:r>
              <a:rPr lang="en-US" b="1" dirty="0"/>
              <a:t>Wait Time App</a:t>
            </a:r>
          </a:p>
          <a:p>
            <a:r>
              <a:rPr lang="en-US" dirty="0"/>
              <a:t>Voters will be let in if there is sufficient space. </a:t>
            </a:r>
          </a:p>
          <a:p>
            <a:r>
              <a:rPr lang="en-US" dirty="0"/>
              <a:t>If not, you will be put into the queue with your cell phone number, email or you can wait in a designated area. </a:t>
            </a:r>
          </a:p>
          <a:p>
            <a:r>
              <a:rPr lang="en-US" dirty="0"/>
              <a:t>When it is your turn, you will get an alert to come in and vote. </a:t>
            </a:r>
          </a:p>
          <a:p>
            <a:r>
              <a:rPr lang="en-US" dirty="0"/>
              <a:t>You can check wait times at the different voting locations online at </a:t>
            </a:r>
            <a:r>
              <a:rPr lang="en-US" b="1" dirty="0">
                <a:solidFill>
                  <a:srgbClr val="0070C0"/>
                </a:solidFill>
                <a:hlinkClick r:id="rId2">
                  <a:extLst>
                    <a:ext uri="{A12FA001-AC4F-418D-AE19-62706E023703}">
                      <ahyp:hlinkClr xmlns:ahyp="http://schemas.microsoft.com/office/drawing/2018/hyperlinkcolor" val="tx"/>
                    </a:ext>
                  </a:extLst>
                </a:hlinkClick>
              </a:rPr>
              <a:t>www.votescount.us</a:t>
            </a:r>
            <a:r>
              <a:rPr lang="en-US" b="1" dirty="0">
                <a:solidFill>
                  <a:srgbClr val="0070C0"/>
                </a:solidFill>
              </a:rPr>
              <a:t> </a:t>
            </a:r>
            <a:r>
              <a:rPr lang="en-US" dirty="0"/>
              <a:t>or on the My Santa Cruz County App.</a:t>
            </a:r>
          </a:p>
        </p:txBody>
      </p:sp>
      <p:pic>
        <p:nvPicPr>
          <p:cNvPr id="5" name="Picture 4" descr="Graphical user interface, text, application&#10;&#10;Description automatically generated">
            <a:extLst>
              <a:ext uri="{FF2B5EF4-FFF2-40B4-BE49-F238E27FC236}">
                <a16:creationId xmlns:a16="http://schemas.microsoft.com/office/drawing/2014/main" id="{CC0BA93D-E4B4-42AF-8D05-BC83A34F3C74}"/>
              </a:ext>
            </a:extLst>
          </p:cNvPr>
          <p:cNvPicPr>
            <a:picLocks noChangeAspect="1"/>
          </p:cNvPicPr>
          <p:nvPr/>
        </p:nvPicPr>
        <p:blipFill>
          <a:blip r:embed="rId3"/>
          <a:stretch>
            <a:fillRect/>
          </a:stretch>
        </p:blipFill>
        <p:spPr>
          <a:xfrm>
            <a:off x="8116817" y="2603994"/>
            <a:ext cx="2952353" cy="3144376"/>
          </a:xfrm>
          <a:prstGeom prst="rect">
            <a:avLst/>
          </a:prstGeom>
        </p:spPr>
      </p:pic>
    </p:spTree>
    <p:extLst>
      <p:ext uri="{BB962C8B-B14F-4D97-AF65-F5344CB8AC3E}">
        <p14:creationId xmlns:p14="http://schemas.microsoft.com/office/powerpoint/2010/main" val="279613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6" name="Freeform: Shape 15">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5" name="Content Placeholder 4">
            <a:extLst>
              <a:ext uri="{FF2B5EF4-FFF2-40B4-BE49-F238E27FC236}">
                <a16:creationId xmlns:a16="http://schemas.microsoft.com/office/drawing/2014/main" id="{85A910BD-A45D-4C9D-AAC1-BED67D794FC0}"/>
              </a:ext>
            </a:extLst>
          </p:cNvPr>
          <p:cNvPicPr>
            <a:picLocks noGrp="1" noChangeAspect="1"/>
          </p:cNvPicPr>
          <p:nvPr>
            <p:ph idx="1"/>
          </p:nvPr>
        </p:nvPicPr>
        <p:blipFill>
          <a:blip r:embed="rId2"/>
          <a:stretch>
            <a:fillRect/>
          </a:stretch>
        </p:blipFill>
        <p:spPr>
          <a:xfrm>
            <a:off x="3121133" y="643466"/>
            <a:ext cx="8315026" cy="5571067"/>
          </a:xfrm>
          <a:prstGeom prst="rect">
            <a:avLst/>
          </a:prstGeom>
        </p:spPr>
      </p:pic>
    </p:spTree>
    <p:extLst>
      <p:ext uri="{BB962C8B-B14F-4D97-AF65-F5344CB8AC3E}">
        <p14:creationId xmlns:p14="http://schemas.microsoft.com/office/powerpoint/2010/main" val="18602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3576-5F23-4579-B242-CF1BEAEEFABE}"/>
              </a:ext>
            </a:extLst>
          </p:cNvPr>
          <p:cNvSpPr>
            <a:spLocks noGrp="1"/>
          </p:cNvSpPr>
          <p:nvPr>
            <p:ph type="title"/>
          </p:nvPr>
        </p:nvSpPr>
        <p:spPr>
          <a:xfrm>
            <a:off x="637564" y="870611"/>
            <a:ext cx="9161358" cy="706964"/>
          </a:xfrm>
        </p:spPr>
        <p:txBody>
          <a:bodyPr>
            <a:normAutofit fontScale="90000"/>
          </a:bodyPr>
          <a:lstStyle/>
          <a:p>
            <a:r>
              <a:rPr lang="en-US" dirty="0">
                <a:solidFill>
                  <a:srgbClr val="FFFFFF"/>
                </a:solidFill>
                <a:latin typeface="Calibri" panose="020F0502020204030204" pitchFamily="34" charset="0"/>
                <a:cs typeface="Calibri" panose="020F0502020204030204" pitchFamily="34" charset="0"/>
              </a:rPr>
              <a:t>What to expect at in-person voting locations</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Traditional Paper Ballot – Vote Here</a:t>
            </a:r>
          </a:p>
        </p:txBody>
      </p:sp>
      <p:sp>
        <p:nvSpPr>
          <p:cNvPr id="3" name="Content Placeholder 2">
            <a:extLst>
              <a:ext uri="{FF2B5EF4-FFF2-40B4-BE49-F238E27FC236}">
                <a16:creationId xmlns:a16="http://schemas.microsoft.com/office/drawing/2014/main" id="{189D77EA-909C-4AE2-9B81-2955F1D148A2}"/>
              </a:ext>
            </a:extLst>
          </p:cNvPr>
          <p:cNvSpPr>
            <a:spLocks noGrp="1"/>
          </p:cNvSpPr>
          <p:nvPr>
            <p:ph sz="half" idx="1"/>
          </p:nvPr>
        </p:nvSpPr>
        <p:spPr>
          <a:xfrm>
            <a:off x="945229" y="2511221"/>
            <a:ext cx="4825158" cy="3416301"/>
          </a:xfrm>
        </p:spPr>
        <p:txBody>
          <a:bodyPr>
            <a:normAutofit fontScale="77500" lnSpcReduction="20000"/>
          </a:bodyPr>
          <a:lstStyle/>
          <a:p>
            <a:pPr>
              <a:buFont typeface="+mj-lt"/>
              <a:buAutoNum type="arabicPeriod"/>
            </a:pPr>
            <a:r>
              <a:rPr lang="en-US" dirty="0">
                <a:solidFill>
                  <a:schemeClr val="tx1"/>
                </a:solidFill>
                <a:latin typeface="Calibri" panose="020F0502020204030204" pitchFamily="34" charset="0"/>
                <a:cs typeface="Calibri" panose="020F0502020204030204" pitchFamily="34" charset="0"/>
              </a:rPr>
              <a:t>Upon arrival, you will be greeted and asked if you have any COVID symptoms and an elections official will take your temperature.</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If there is room for you inside, you may go to the Check-In Clerk.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You will be asked to give your name and address where you live.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The elections clerk will look you up in the Election Information Management System and get information about your status.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The clerk will ask you if you want to vote here or take a ballot to go. </a:t>
            </a:r>
          </a:p>
        </p:txBody>
      </p:sp>
      <p:sp>
        <p:nvSpPr>
          <p:cNvPr id="4" name="Content Placeholder 3">
            <a:extLst>
              <a:ext uri="{FF2B5EF4-FFF2-40B4-BE49-F238E27FC236}">
                <a16:creationId xmlns:a16="http://schemas.microsoft.com/office/drawing/2014/main" id="{0DF02FBC-8B2C-4706-89C3-2969AB56C0D7}"/>
              </a:ext>
            </a:extLst>
          </p:cNvPr>
          <p:cNvSpPr>
            <a:spLocks noGrp="1"/>
          </p:cNvSpPr>
          <p:nvPr>
            <p:ph sz="half" idx="2"/>
          </p:nvPr>
        </p:nvSpPr>
        <p:spPr>
          <a:xfrm>
            <a:off x="6208712" y="2603500"/>
            <a:ext cx="4825159" cy="3117792"/>
          </a:xfrm>
        </p:spPr>
        <p:txBody>
          <a:bodyPr>
            <a:normAutofit fontScale="77500" lnSpcReduction="20000"/>
          </a:bodyPr>
          <a:lstStyle/>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If you have not yet voted the ballot we mailed you, the elections clerk will void your issued ballot and issue you a replacement ballot.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You will then go to the Ballot Clerk to pick up your ballot.</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The clerk will ask if you want to vote on a traditional paper ballot or use the tablet.</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As a voter using a traditional paper ballot, you will sign the Voter Information Sheet signing under penalty of perjury that you have not yet voted.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You will be directed to a voting booth to vote your ballot.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Drop your ballot off in the Ballot Drop Box inside the facility before you leave. </a:t>
            </a:r>
          </a:p>
        </p:txBody>
      </p:sp>
      <p:pic>
        <p:nvPicPr>
          <p:cNvPr id="8" name="Picture 7" descr="Logo, company name&#10;&#10;Description automatically generated">
            <a:extLst>
              <a:ext uri="{FF2B5EF4-FFF2-40B4-BE49-F238E27FC236}">
                <a16:creationId xmlns:a16="http://schemas.microsoft.com/office/drawing/2014/main" id="{5A2E79FD-352D-4C69-A22C-7462B8276041}"/>
              </a:ext>
            </a:extLst>
          </p:cNvPr>
          <p:cNvPicPr>
            <a:picLocks noChangeAspect="1"/>
          </p:cNvPicPr>
          <p:nvPr/>
        </p:nvPicPr>
        <p:blipFill>
          <a:blip r:embed="rId2"/>
          <a:stretch>
            <a:fillRect/>
          </a:stretch>
        </p:blipFill>
        <p:spPr>
          <a:xfrm>
            <a:off x="7689563" y="5477758"/>
            <a:ext cx="1863456" cy="1136708"/>
          </a:xfrm>
          <a:prstGeom prst="rect">
            <a:avLst/>
          </a:prstGeom>
        </p:spPr>
      </p:pic>
    </p:spTree>
    <p:extLst>
      <p:ext uri="{BB962C8B-B14F-4D97-AF65-F5344CB8AC3E}">
        <p14:creationId xmlns:p14="http://schemas.microsoft.com/office/powerpoint/2010/main" val="355839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3576-5F23-4579-B242-CF1BEAEEFABE}"/>
              </a:ext>
            </a:extLst>
          </p:cNvPr>
          <p:cNvSpPr>
            <a:spLocks noGrp="1"/>
          </p:cNvSpPr>
          <p:nvPr>
            <p:ph type="title"/>
          </p:nvPr>
        </p:nvSpPr>
        <p:spPr>
          <a:xfrm>
            <a:off x="637564" y="870611"/>
            <a:ext cx="9161358" cy="706964"/>
          </a:xfrm>
        </p:spPr>
        <p:txBody>
          <a:bodyPr>
            <a:normAutofit fontScale="90000"/>
          </a:bodyPr>
          <a:lstStyle/>
          <a:p>
            <a:r>
              <a:rPr lang="en-US" dirty="0">
                <a:solidFill>
                  <a:srgbClr val="FFFFFF"/>
                </a:solidFill>
                <a:latin typeface="Calibri" panose="020F0502020204030204" pitchFamily="34" charset="0"/>
                <a:cs typeface="Calibri" panose="020F0502020204030204" pitchFamily="34" charset="0"/>
              </a:rPr>
              <a:t>What to expect at in-person voting locations</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Tablet Ballot – Vote Here</a:t>
            </a:r>
          </a:p>
        </p:txBody>
      </p:sp>
      <p:sp>
        <p:nvSpPr>
          <p:cNvPr id="3" name="Content Placeholder 2">
            <a:extLst>
              <a:ext uri="{FF2B5EF4-FFF2-40B4-BE49-F238E27FC236}">
                <a16:creationId xmlns:a16="http://schemas.microsoft.com/office/drawing/2014/main" id="{189D77EA-909C-4AE2-9B81-2955F1D148A2}"/>
              </a:ext>
            </a:extLst>
          </p:cNvPr>
          <p:cNvSpPr>
            <a:spLocks noGrp="1"/>
          </p:cNvSpPr>
          <p:nvPr>
            <p:ph sz="half" idx="1"/>
          </p:nvPr>
        </p:nvSpPr>
        <p:spPr>
          <a:xfrm>
            <a:off x="945229" y="2511221"/>
            <a:ext cx="4825158" cy="3416301"/>
          </a:xfrm>
        </p:spPr>
        <p:txBody>
          <a:bodyPr>
            <a:normAutofit fontScale="85000" lnSpcReduction="20000"/>
          </a:bodyPr>
          <a:lstStyle/>
          <a:p>
            <a:pPr>
              <a:buFont typeface="+mj-lt"/>
              <a:buAutoNum type="arabicPeriod"/>
            </a:pPr>
            <a:r>
              <a:rPr lang="en-US" dirty="0">
                <a:solidFill>
                  <a:schemeClr val="tx1"/>
                </a:solidFill>
                <a:latin typeface="Calibri" panose="020F0502020204030204" pitchFamily="34" charset="0"/>
                <a:cs typeface="Calibri" panose="020F0502020204030204" pitchFamily="34" charset="0"/>
              </a:rPr>
              <a:t>Upon arrival, you will be greeted and asked if you have any COVID symptoms and an elections official will take your temperature.</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If there is room for you inside, you may go to the Check-In Clerk.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You will be asked to give your name and address where you live.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The elections clerk will look you up in the Election Information Management System and get information about your status.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The clerk will ask you if you want to vote here or take the ballot to go. </a:t>
            </a:r>
          </a:p>
        </p:txBody>
      </p:sp>
      <p:sp>
        <p:nvSpPr>
          <p:cNvPr id="4" name="Content Placeholder 3">
            <a:extLst>
              <a:ext uri="{FF2B5EF4-FFF2-40B4-BE49-F238E27FC236}">
                <a16:creationId xmlns:a16="http://schemas.microsoft.com/office/drawing/2014/main" id="{0DF02FBC-8B2C-4706-89C3-2969AB56C0D7}"/>
              </a:ext>
            </a:extLst>
          </p:cNvPr>
          <p:cNvSpPr>
            <a:spLocks noGrp="1"/>
          </p:cNvSpPr>
          <p:nvPr>
            <p:ph sz="half" idx="2"/>
          </p:nvPr>
        </p:nvSpPr>
        <p:spPr>
          <a:xfrm>
            <a:off x="6208712" y="2603500"/>
            <a:ext cx="4825159" cy="3117792"/>
          </a:xfrm>
        </p:spPr>
        <p:txBody>
          <a:bodyPr>
            <a:normAutofit fontScale="85000" lnSpcReduction="20000"/>
          </a:bodyPr>
          <a:lstStyle/>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If you have not yet voted the ballot we mailed you, the elections clerk will void your issued ballot and issue you a replacement ballot.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You will then go to the Ballot Clerk to pick up your ballot.</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The clerk will ask if you want to vote on a traditional paper ballot or use the tablet.</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As a voter using the Tablet, you will sign the Voter Information Sheet signing under penalty of perjury that you have not yet voted.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The Ballot Clerk will give you a Tablet Activation Card.</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You may then vote your ballot on the tablet and drop your ballot off in the Ballot Drop Box inside the facility. </a:t>
            </a:r>
          </a:p>
        </p:txBody>
      </p:sp>
      <p:pic>
        <p:nvPicPr>
          <p:cNvPr id="8" name="Picture 7" descr="Logo, company name&#10;&#10;Description automatically generated">
            <a:extLst>
              <a:ext uri="{FF2B5EF4-FFF2-40B4-BE49-F238E27FC236}">
                <a16:creationId xmlns:a16="http://schemas.microsoft.com/office/drawing/2014/main" id="{5A2E79FD-352D-4C69-A22C-7462B8276041}"/>
              </a:ext>
            </a:extLst>
          </p:cNvPr>
          <p:cNvPicPr>
            <a:picLocks noChangeAspect="1"/>
          </p:cNvPicPr>
          <p:nvPr/>
        </p:nvPicPr>
        <p:blipFill>
          <a:blip r:embed="rId2"/>
          <a:stretch>
            <a:fillRect/>
          </a:stretch>
        </p:blipFill>
        <p:spPr>
          <a:xfrm>
            <a:off x="7755463" y="5721292"/>
            <a:ext cx="1863456" cy="1136708"/>
          </a:xfrm>
          <a:prstGeom prst="rect">
            <a:avLst/>
          </a:prstGeom>
        </p:spPr>
      </p:pic>
    </p:spTree>
    <p:extLst>
      <p:ext uri="{BB962C8B-B14F-4D97-AF65-F5344CB8AC3E}">
        <p14:creationId xmlns:p14="http://schemas.microsoft.com/office/powerpoint/2010/main" val="4410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7CD8-08B4-46BE-9F7E-C93ED7339F1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Using the Tablet to vote a Paper Ballot</a:t>
            </a:r>
          </a:p>
        </p:txBody>
      </p:sp>
      <p:sp>
        <p:nvSpPr>
          <p:cNvPr id="3" name="Content Placeholder 2">
            <a:extLst>
              <a:ext uri="{FF2B5EF4-FFF2-40B4-BE49-F238E27FC236}">
                <a16:creationId xmlns:a16="http://schemas.microsoft.com/office/drawing/2014/main" id="{8D5B2407-B163-4715-9593-2F7093C031E1}"/>
              </a:ext>
            </a:extLst>
          </p:cNvPr>
          <p:cNvSpPr>
            <a:spLocks noGrp="1"/>
          </p:cNvSpPr>
          <p:nvPr>
            <p:ph idx="1"/>
          </p:nvPr>
        </p:nvSpPr>
        <p:spPr>
          <a:xfrm>
            <a:off x="886507" y="2284718"/>
            <a:ext cx="4079776" cy="3998635"/>
          </a:xfrm>
        </p:spPr>
        <p:txBody>
          <a:bodyPr>
            <a:normAutofit fontScale="85000" lnSpcReduction="20000"/>
          </a:bodyPr>
          <a:lstStyle/>
          <a:p>
            <a:pPr marL="0" indent="0">
              <a:buNone/>
            </a:pPr>
            <a:r>
              <a:rPr lang="en-US" b="1" dirty="0">
                <a:solidFill>
                  <a:schemeClr val="tx1"/>
                </a:solidFill>
                <a:latin typeface="Calibri" panose="020F0502020204030204" pitchFamily="34" charset="0"/>
                <a:cs typeface="Calibri" panose="020F0502020204030204" pitchFamily="34" charset="0"/>
              </a:rPr>
              <a:t>If you choose the Tablet:</a:t>
            </a:r>
          </a:p>
          <a:p>
            <a:r>
              <a:rPr lang="en-US" dirty="0">
                <a:solidFill>
                  <a:schemeClr val="tx1"/>
                </a:solidFill>
                <a:latin typeface="Calibri" panose="020F0502020204030204" pitchFamily="34" charset="0"/>
                <a:cs typeface="Calibri" panose="020F0502020204030204" pitchFamily="34" charset="0"/>
              </a:rPr>
              <a:t>The Tablet Clerk will take your Tablet Activation Card and will use their poll worker card to key up your ballot. </a:t>
            </a:r>
          </a:p>
          <a:p>
            <a:r>
              <a:rPr lang="en-US" dirty="0">
                <a:solidFill>
                  <a:schemeClr val="tx1"/>
                </a:solidFill>
                <a:latin typeface="Calibri" panose="020F0502020204030204" pitchFamily="34" charset="0"/>
                <a:cs typeface="Calibri" panose="020F0502020204030204" pitchFamily="34" charset="0"/>
              </a:rPr>
              <a:t>The tablet has accessibility features to allow any voter to vote independently and privately: audio ballot, large font, and a port  for someone to use their own assistive device. If you need any of these features, please let the Tablet Clerk know. </a:t>
            </a:r>
          </a:p>
          <a:p>
            <a:r>
              <a:rPr lang="en-US" dirty="0">
                <a:solidFill>
                  <a:schemeClr val="tx1"/>
                </a:solidFill>
                <a:latin typeface="Calibri" panose="020F0502020204030204" pitchFamily="34" charset="0"/>
                <a:cs typeface="Calibri" panose="020F0502020204030204" pitchFamily="34" charset="0"/>
              </a:rPr>
              <a:t>The next screen, you select your language: English or Spanish.</a:t>
            </a:r>
          </a:p>
          <a:p>
            <a:r>
              <a:rPr lang="en-US" dirty="0">
                <a:solidFill>
                  <a:schemeClr val="tx1"/>
                </a:solidFill>
                <a:latin typeface="Calibri" panose="020F0502020204030204" pitchFamily="34" charset="0"/>
                <a:cs typeface="Calibri" panose="020F0502020204030204" pitchFamily="34" charset="0"/>
              </a:rPr>
              <a:t>Then you make your selections. </a:t>
            </a:r>
          </a:p>
          <a:p>
            <a:r>
              <a:rPr lang="en-US" dirty="0">
                <a:solidFill>
                  <a:schemeClr val="tx1"/>
                </a:solidFill>
                <a:latin typeface="Calibri" panose="020F0502020204030204" pitchFamily="34" charset="0"/>
                <a:cs typeface="Calibri" panose="020F0502020204030204" pitchFamily="34" charset="0"/>
              </a:rPr>
              <a:t>When you are done, your ballot will be printed. Your selections are printed on the ballot for you to review.</a:t>
            </a:r>
          </a:p>
          <a:p>
            <a:endParaRPr lang="en-US" dirty="0"/>
          </a:p>
        </p:txBody>
      </p:sp>
      <p:pic>
        <p:nvPicPr>
          <p:cNvPr id="5" name="Picture 4">
            <a:extLst>
              <a:ext uri="{FF2B5EF4-FFF2-40B4-BE49-F238E27FC236}">
                <a16:creationId xmlns:a16="http://schemas.microsoft.com/office/drawing/2014/main" id="{F65BCB36-310B-4B95-8343-01913A9C43C4}"/>
              </a:ext>
            </a:extLst>
          </p:cNvPr>
          <p:cNvPicPr>
            <a:picLocks noChangeAspect="1"/>
          </p:cNvPicPr>
          <p:nvPr/>
        </p:nvPicPr>
        <p:blipFill rotWithShape="1">
          <a:blip r:embed="rId2"/>
          <a:srcRect l="7144" r="36809" b="-3"/>
          <a:stretch/>
        </p:blipFill>
        <p:spPr>
          <a:xfrm>
            <a:off x="5248124" y="2497563"/>
            <a:ext cx="2329348" cy="2774232"/>
          </a:xfrm>
          <a:prstGeom prst="rect">
            <a:avLst/>
          </a:prstGeom>
        </p:spPr>
      </p:pic>
      <p:pic>
        <p:nvPicPr>
          <p:cNvPr id="7" name="Content Placeholder 4">
            <a:extLst>
              <a:ext uri="{FF2B5EF4-FFF2-40B4-BE49-F238E27FC236}">
                <a16:creationId xmlns:a16="http://schemas.microsoft.com/office/drawing/2014/main" id="{4C97B24B-4542-4F22-99B6-60DBDD7A6CB3}"/>
              </a:ext>
            </a:extLst>
          </p:cNvPr>
          <p:cNvPicPr>
            <a:picLocks noChangeAspect="1"/>
          </p:cNvPicPr>
          <p:nvPr/>
        </p:nvPicPr>
        <p:blipFill rotWithShape="1">
          <a:blip r:embed="rId3"/>
          <a:srcRect r="-2" b="13377"/>
          <a:stretch/>
        </p:blipFill>
        <p:spPr>
          <a:xfrm>
            <a:off x="8298108" y="2498311"/>
            <a:ext cx="2329348" cy="2773484"/>
          </a:xfrm>
          <a:prstGeom prst="rect">
            <a:avLst/>
          </a:prstGeom>
        </p:spPr>
      </p:pic>
    </p:spTree>
    <p:extLst>
      <p:ext uri="{BB962C8B-B14F-4D97-AF65-F5344CB8AC3E}">
        <p14:creationId xmlns:p14="http://schemas.microsoft.com/office/powerpoint/2010/main" val="317493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3576-5F23-4579-B242-CF1BEAEEFABE}"/>
              </a:ext>
            </a:extLst>
          </p:cNvPr>
          <p:cNvSpPr>
            <a:spLocks noGrp="1"/>
          </p:cNvSpPr>
          <p:nvPr>
            <p:ph type="title"/>
          </p:nvPr>
        </p:nvSpPr>
        <p:spPr>
          <a:xfrm>
            <a:off x="637564" y="870611"/>
            <a:ext cx="9161358" cy="706964"/>
          </a:xfrm>
        </p:spPr>
        <p:txBody>
          <a:bodyPr>
            <a:normAutofit fontScale="90000"/>
          </a:bodyPr>
          <a:lstStyle/>
          <a:p>
            <a:r>
              <a:rPr lang="en-US" dirty="0">
                <a:solidFill>
                  <a:srgbClr val="FFFFFF"/>
                </a:solidFill>
                <a:latin typeface="Calibri" panose="020F0502020204030204" pitchFamily="34" charset="0"/>
                <a:cs typeface="Calibri" panose="020F0502020204030204" pitchFamily="34" charset="0"/>
              </a:rPr>
              <a:t>What to expect at in-person voting locations</a:t>
            </a:r>
            <a:br>
              <a:rPr lang="en-US" dirty="0">
                <a:solidFill>
                  <a:srgbClr val="FFFFFF"/>
                </a:solidFill>
                <a:latin typeface="Calibri" panose="020F0502020204030204" pitchFamily="34" charset="0"/>
                <a:cs typeface="Calibri" panose="020F0502020204030204" pitchFamily="34" charset="0"/>
              </a:rPr>
            </a:br>
            <a:r>
              <a:rPr lang="en-US" dirty="0">
                <a:solidFill>
                  <a:srgbClr val="FFFFFF"/>
                </a:solidFill>
                <a:latin typeface="Calibri" panose="020F0502020204030204" pitchFamily="34" charset="0"/>
                <a:cs typeface="Calibri" panose="020F0502020204030204" pitchFamily="34" charset="0"/>
              </a:rPr>
              <a:t>Getting a ballot To Go</a:t>
            </a:r>
          </a:p>
        </p:txBody>
      </p:sp>
      <p:sp>
        <p:nvSpPr>
          <p:cNvPr id="3" name="Content Placeholder 2">
            <a:extLst>
              <a:ext uri="{FF2B5EF4-FFF2-40B4-BE49-F238E27FC236}">
                <a16:creationId xmlns:a16="http://schemas.microsoft.com/office/drawing/2014/main" id="{189D77EA-909C-4AE2-9B81-2955F1D148A2}"/>
              </a:ext>
            </a:extLst>
          </p:cNvPr>
          <p:cNvSpPr>
            <a:spLocks noGrp="1"/>
          </p:cNvSpPr>
          <p:nvPr>
            <p:ph sz="half" idx="1"/>
          </p:nvPr>
        </p:nvSpPr>
        <p:spPr>
          <a:xfrm>
            <a:off x="970396" y="2385386"/>
            <a:ext cx="4825158" cy="3416301"/>
          </a:xfrm>
        </p:spPr>
        <p:txBody>
          <a:bodyPr>
            <a:normAutofit fontScale="92500" lnSpcReduction="20000"/>
          </a:bodyPr>
          <a:lstStyle/>
          <a:p>
            <a:pPr>
              <a:buFont typeface="+mj-lt"/>
              <a:buAutoNum type="arabicPeriod"/>
            </a:pPr>
            <a:r>
              <a:rPr lang="en-US" dirty="0">
                <a:solidFill>
                  <a:schemeClr val="tx1"/>
                </a:solidFill>
                <a:latin typeface="Calibri" panose="020F0502020204030204" pitchFamily="34" charset="0"/>
                <a:cs typeface="Calibri" panose="020F0502020204030204" pitchFamily="34" charset="0"/>
              </a:rPr>
              <a:t>Upon arrival, you will be greeted and asked if you have any COVID symptoms and an elections official will take your temperature.</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If there is room for you inside, you may go to the Check-In Clerk.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You will be asked to give your name and address where you live.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The elections clerk will look you up in the Election Information Management System and get information about your status.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The clerk will ask you if you want to vote here or take the ballot to go. </a:t>
            </a:r>
          </a:p>
        </p:txBody>
      </p:sp>
      <p:sp>
        <p:nvSpPr>
          <p:cNvPr id="4" name="Content Placeholder 3">
            <a:extLst>
              <a:ext uri="{FF2B5EF4-FFF2-40B4-BE49-F238E27FC236}">
                <a16:creationId xmlns:a16="http://schemas.microsoft.com/office/drawing/2014/main" id="{0DF02FBC-8B2C-4706-89C3-2969AB56C0D7}"/>
              </a:ext>
            </a:extLst>
          </p:cNvPr>
          <p:cNvSpPr>
            <a:spLocks noGrp="1"/>
          </p:cNvSpPr>
          <p:nvPr>
            <p:ph sz="half" idx="2"/>
          </p:nvPr>
        </p:nvSpPr>
        <p:spPr>
          <a:xfrm>
            <a:off x="6208711" y="2385386"/>
            <a:ext cx="4825159" cy="3117792"/>
          </a:xfrm>
        </p:spPr>
        <p:txBody>
          <a:bodyPr>
            <a:normAutofit fontScale="92500" lnSpcReduction="20000"/>
          </a:bodyPr>
          <a:lstStyle/>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If you have not yet voted the ballot we mailed you, the elections clerk will void your issued ballot and issue you a replacement ballot.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You will then go to the Ballot Clerk to pick up your ballot.</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You will sign the Voter Information Sheet signing under penalty of perjury that you have not yet voted.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The Ballot Clerk will give you a paper ballot for your precinct and a ballot return envelope. </a:t>
            </a:r>
          </a:p>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The Ballot Clerk will also give you information on how to return your voted ballot. </a:t>
            </a:r>
          </a:p>
        </p:txBody>
      </p:sp>
      <p:pic>
        <p:nvPicPr>
          <p:cNvPr id="8" name="Picture 7" descr="Logo, company name&#10;&#10;Description automatically generated">
            <a:extLst>
              <a:ext uri="{FF2B5EF4-FFF2-40B4-BE49-F238E27FC236}">
                <a16:creationId xmlns:a16="http://schemas.microsoft.com/office/drawing/2014/main" id="{5A2E79FD-352D-4C69-A22C-7462B8276041}"/>
              </a:ext>
            </a:extLst>
          </p:cNvPr>
          <p:cNvPicPr>
            <a:picLocks noChangeAspect="1"/>
          </p:cNvPicPr>
          <p:nvPr/>
        </p:nvPicPr>
        <p:blipFill>
          <a:blip r:embed="rId2"/>
          <a:stretch>
            <a:fillRect/>
          </a:stretch>
        </p:blipFill>
        <p:spPr>
          <a:xfrm>
            <a:off x="6657717" y="5526248"/>
            <a:ext cx="1863456" cy="1136708"/>
          </a:xfrm>
          <a:prstGeom prst="rect">
            <a:avLst/>
          </a:prstGeom>
        </p:spPr>
      </p:pic>
      <p:sp>
        <p:nvSpPr>
          <p:cNvPr id="5" name="TextBox 4">
            <a:extLst>
              <a:ext uri="{FF2B5EF4-FFF2-40B4-BE49-F238E27FC236}">
                <a16:creationId xmlns:a16="http://schemas.microsoft.com/office/drawing/2014/main" id="{538D59B5-7D4D-4C6F-B678-E03C8FFAF31E}"/>
              </a:ext>
            </a:extLst>
          </p:cNvPr>
          <p:cNvSpPr txBox="1"/>
          <p:nvPr/>
        </p:nvSpPr>
        <p:spPr>
          <a:xfrm>
            <a:off x="8621290" y="5632937"/>
            <a:ext cx="3179427" cy="830997"/>
          </a:xfrm>
          <a:prstGeom prst="rect">
            <a:avLst/>
          </a:prstGeom>
          <a:noFill/>
        </p:spPr>
        <p:txBody>
          <a:bodyPr wrap="square" rtlCol="0">
            <a:spAutoFit/>
          </a:bodyPr>
          <a:lstStyle/>
          <a:p>
            <a:r>
              <a:rPr lang="en-US" sz="1600" b="1" i="1" dirty="0">
                <a:solidFill>
                  <a:schemeClr val="tx2">
                    <a:lumMod val="75000"/>
                  </a:schemeClr>
                </a:solidFill>
                <a:latin typeface="Calibri" panose="020F0502020204030204" pitchFamily="34" charset="0"/>
                <a:cs typeface="Calibri" panose="020F0502020204030204" pitchFamily="34" charset="0"/>
              </a:rPr>
              <a:t>And, you can get an “I Voted” sticker if you promise not to wear it until you actually vote!</a:t>
            </a:r>
          </a:p>
        </p:txBody>
      </p:sp>
    </p:spTree>
    <p:extLst>
      <p:ext uri="{BB962C8B-B14F-4D97-AF65-F5344CB8AC3E}">
        <p14:creationId xmlns:p14="http://schemas.microsoft.com/office/powerpoint/2010/main" val="39237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53576-5F23-4579-B242-CF1BEAEEFABE}"/>
              </a:ext>
            </a:extLst>
          </p:cNvPr>
          <p:cNvSpPr>
            <a:spLocks noGrp="1"/>
          </p:cNvSpPr>
          <p:nvPr>
            <p:ph type="title"/>
          </p:nvPr>
        </p:nvSpPr>
        <p:spPr>
          <a:xfrm>
            <a:off x="637564" y="870611"/>
            <a:ext cx="9161358" cy="706964"/>
          </a:xfrm>
        </p:spPr>
        <p:txBody>
          <a:bodyPr>
            <a:normAutofit fontScale="90000"/>
          </a:bodyPr>
          <a:lstStyle/>
          <a:p>
            <a:r>
              <a:rPr lang="en-US" dirty="0">
                <a:solidFill>
                  <a:srgbClr val="FFFFFF"/>
                </a:solidFill>
              </a:rPr>
              <a:t>What to expect at in-person voting locations</a:t>
            </a:r>
            <a:br>
              <a:rPr lang="en-US" dirty="0">
                <a:solidFill>
                  <a:srgbClr val="FFFFFF"/>
                </a:solidFill>
              </a:rPr>
            </a:br>
            <a:r>
              <a:rPr lang="en-US" dirty="0">
                <a:solidFill>
                  <a:srgbClr val="FFFFFF"/>
                </a:solidFill>
              </a:rPr>
              <a:t>Dropping off your voted ballot</a:t>
            </a:r>
          </a:p>
        </p:txBody>
      </p:sp>
      <p:sp>
        <p:nvSpPr>
          <p:cNvPr id="3" name="Content Placeholder 2">
            <a:extLst>
              <a:ext uri="{FF2B5EF4-FFF2-40B4-BE49-F238E27FC236}">
                <a16:creationId xmlns:a16="http://schemas.microsoft.com/office/drawing/2014/main" id="{189D77EA-909C-4AE2-9B81-2955F1D148A2}"/>
              </a:ext>
            </a:extLst>
          </p:cNvPr>
          <p:cNvSpPr>
            <a:spLocks noGrp="1"/>
          </p:cNvSpPr>
          <p:nvPr>
            <p:ph sz="half" idx="1"/>
          </p:nvPr>
        </p:nvSpPr>
        <p:spPr>
          <a:xfrm>
            <a:off x="970396" y="2385386"/>
            <a:ext cx="4825158" cy="3416301"/>
          </a:xfrm>
        </p:spPr>
        <p:txBody>
          <a:bodyPr>
            <a:normAutofit fontScale="92500" lnSpcReduction="10000"/>
          </a:bodyPr>
          <a:lstStyle/>
          <a:p>
            <a:pPr>
              <a:buFont typeface="+mj-lt"/>
              <a:buAutoNum type="arabicPeriod"/>
            </a:pPr>
            <a:r>
              <a:rPr lang="en-US" dirty="0">
                <a:solidFill>
                  <a:schemeClr val="tx1"/>
                </a:solidFill>
                <a:latin typeface="Calibri" panose="020F0502020204030204" pitchFamily="34" charset="0"/>
                <a:cs typeface="Calibri" panose="020F0502020204030204" pitchFamily="34" charset="0"/>
              </a:rPr>
              <a:t>We will have tents outside and a mobile ballot drop box staffed by two people.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You may be able to drive up and drop off your voted ballot, or you may have to park your car and walk up.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The elections clerk will ask you if it is your ballot and if you signed it.</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If so, you may deposit it into the box. </a:t>
            </a:r>
          </a:p>
          <a:p>
            <a:pPr>
              <a:buFont typeface="+mj-lt"/>
              <a:buAutoNum type="arabicPeriod"/>
            </a:pPr>
            <a:r>
              <a:rPr lang="en-US" dirty="0">
                <a:solidFill>
                  <a:schemeClr val="tx1"/>
                </a:solidFill>
                <a:latin typeface="Calibri" panose="020F0502020204030204" pitchFamily="34" charset="0"/>
                <a:cs typeface="Calibri" panose="020F0502020204030204" pitchFamily="34" charset="0"/>
              </a:rPr>
              <a:t>If you are not sure if you signed it, the elections clerk will ask you to pull the tab and sign the ballot envelope before you deposit the ballot. </a:t>
            </a:r>
          </a:p>
        </p:txBody>
      </p:sp>
      <p:sp>
        <p:nvSpPr>
          <p:cNvPr id="4" name="Content Placeholder 3">
            <a:extLst>
              <a:ext uri="{FF2B5EF4-FFF2-40B4-BE49-F238E27FC236}">
                <a16:creationId xmlns:a16="http://schemas.microsoft.com/office/drawing/2014/main" id="{0DF02FBC-8B2C-4706-89C3-2969AB56C0D7}"/>
              </a:ext>
            </a:extLst>
          </p:cNvPr>
          <p:cNvSpPr>
            <a:spLocks noGrp="1"/>
          </p:cNvSpPr>
          <p:nvPr>
            <p:ph sz="half" idx="2"/>
          </p:nvPr>
        </p:nvSpPr>
        <p:spPr>
          <a:xfrm>
            <a:off x="6208711" y="2385386"/>
            <a:ext cx="4825159" cy="3117792"/>
          </a:xfrm>
        </p:spPr>
        <p:txBody>
          <a:bodyPr>
            <a:normAutofit fontScale="92500" lnSpcReduction="10000"/>
          </a:bodyPr>
          <a:lstStyle/>
          <a:p>
            <a:pPr>
              <a:buFont typeface="+mj-lt"/>
              <a:buAutoNum type="arabicPeriod" startAt="6"/>
            </a:pPr>
            <a:r>
              <a:rPr lang="en-US" dirty="0">
                <a:solidFill>
                  <a:schemeClr val="tx1"/>
                </a:solidFill>
                <a:latin typeface="Calibri" panose="020F0502020204030204" pitchFamily="34" charset="0"/>
                <a:cs typeface="Calibri" panose="020F0502020204030204" pitchFamily="34" charset="0"/>
              </a:rPr>
              <a:t>If you are returning the ballot for someone else, the elections clerk will ask you to print your name, sign your name, and write your relationship to the voter in the space provided on the ballot envelope before depositing it into the ballot box. </a:t>
            </a:r>
          </a:p>
        </p:txBody>
      </p:sp>
      <p:pic>
        <p:nvPicPr>
          <p:cNvPr id="8" name="Picture 7" descr="Logo, company name&#10;&#10;Description automatically generated">
            <a:extLst>
              <a:ext uri="{FF2B5EF4-FFF2-40B4-BE49-F238E27FC236}">
                <a16:creationId xmlns:a16="http://schemas.microsoft.com/office/drawing/2014/main" id="{5A2E79FD-352D-4C69-A22C-7462B8276041}"/>
              </a:ext>
            </a:extLst>
          </p:cNvPr>
          <p:cNvPicPr>
            <a:picLocks noChangeAspect="1"/>
          </p:cNvPicPr>
          <p:nvPr/>
        </p:nvPicPr>
        <p:blipFill>
          <a:blip r:embed="rId2"/>
          <a:stretch>
            <a:fillRect/>
          </a:stretch>
        </p:blipFill>
        <p:spPr>
          <a:xfrm>
            <a:off x="9220483" y="4366470"/>
            <a:ext cx="1863456" cy="1136708"/>
          </a:xfrm>
          <a:prstGeom prst="rect">
            <a:avLst/>
          </a:prstGeom>
        </p:spPr>
      </p:pic>
      <p:pic>
        <p:nvPicPr>
          <p:cNvPr id="6" name="Picture 3">
            <a:extLst>
              <a:ext uri="{FF2B5EF4-FFF2-40B4-BE49-F238E27FC236}">
                <a16:creationId xmlns:a16="http://schemas.microsoft.com/office/drawing/2014/main" id="{A1C9085A-4792-4975-AE80-9179905D6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150" y="3898709"/>
            <a:ext cx="1722316" cy="26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084" y="857717"/>
            <a:ext cx="8761413" cy="706964"/>
          </a:xfrm>
        </p:spPr>
        <p:txBody>
          <a:bodyPr/>
          <a:lstStyle/>
          <a:p>
            <a:r>
              <a:rPr lang="en-US" sz="5400" dirty="0">
                <a:latin typeface="Calibri" panose="020F0502020204030204" pitchFamily="34" charset="0"/>
                <a:cs typeface="Calibri" panose="020F0502020204030204" pitchFamily="34" charset="0"/>
              </a:rPr>
              <a:t>Track it!</a:t>
            </a:r>
          </a:p>
        </p:txBody>
      </p:sp>
      <p:sp>
        <p:nvSpPr>
          <p:cNvPr id="3" name="Content Placeholder 2"/>
          <p:cNvSpPr>
            <a:spLocks noGrp="1"/>
          </p:cNvSpPr>
          <p:nvPr>
            <p:ph idx="1"/>
          </p:nvPr>
        </p:nvSpPr>
        <p:spPr>
          <a:xfrm>
            <a:off x="540759" y="2468032"/>
            <a:ext cx="8825659" cy="3416300"/>
          </a:xfrm>
        </p:spPr>
        <p:txBody>
          <a:bodyPr>
            <a:normAutofit lnSpcReduction="10000"/>
          </a:bodyPr>
          <a:lstStyle/>
          <a:p>
            <a:r>
              <a:rPr lang="en-US" dirty="0">
                <a:latin typeface="Calibri" panose="020F0502020204030204" pitchFamily="34" charset="0"/>
                <a:cs typeface="Calibri" panose="020F0502020204030204" pitchFamily="34" charset="0"/>
              </a:rPr>
              <a:t>Sign up to track your ballot at </a:t>
            </a:r>
            <a:r>
              <a:rPr lang="en-US" b="1" u="sng" dirty="0">
                <a:solidFill>
                  <a:srgbClr val="0070C0"/>
                </a:solidFill>
                <a:latin typeface="Calibri" panose="020F0502020204030204" pitchFamily="34" charset="0"/>
                <a:cs typeface="Calibri" panose="020F0502020204030204" pitchFamily="34" charset="0"/>
              </a:rPr>
              <a:t>wheresmyballot.sos.ca.gov</a:t>
            </a:r>
          </a:p>
          <a:p>
            <a:r>
              <a:rPr lang="en-US" dirty="0">
                <a:latin typeface="Calibri" panose="020F0502020204030204" pitchFamily="34" charset="0"/>
                <a:cs typeface="Calibri" panose="020F0502020204030204" pitchFamily="34" charset="0"/>
              </a:rPr>
              <a:t>You will get an alert when:</a:t>
            </a:r>
          </a:p>
          <a:p>
            <a:pPr marL="777240" lvl="1" indent="-457200">
              <a:buFont typeface="+mj-lt"/>
              <a:buAutoNum type="arabicPeriod"/>
            </a:pPr>
            <a:r>
              <a:rPr lang="en-US" sz="1800" dirty="0">
                <a:latin typeface="Calibri" panose="020F0502020204030204" pitchFamily="34" charset="0"/>
                <a:cs typeface="Calibri" panose="020F0502020204030204" pitchFamily="34" charset="0"/>
              </a:rPr>
              <a:t>Your ballot enters the mail stream.</a:t>
            </a:r>
          </a:p>
          <a:p>
            <a:pPr marL="777240" lvl="1" indent="-457200">
              <a:buFont typeface="+mj-lt"/>
              <a:buAutoNum type="arabicPeriod"/>
            </a:pPr>
            <a:r>
              <a:rPr lang="en-US" sz="1800" dirty="0">
                <a:latin typeface="Calibri" panose="020F0502020204030204" pitchFamily="34" charset="0"/>
                <a:cs typeface="Calibri" panose="020F0502020204030204" pitchFamily="34" charset="0"/>
              </a:rPr>
              <a:t>Your ballot is in your mailbox. </a:t>
            </a:r>
            <a:endParaRPr lang="en-US" sz="1800" b="1" u="sng" dirty="0">
              <a:solidFill>
                <a:srgbClr val="0070C0"/>
              </a:solidFill>
              <a:latin typeface="Calibri" panose="020F0502020204030204" pitchFamily="34" charset="0"/>
              <a:cs typeface="Calibri" panose="020F0502020204030204" pitchFamily="34" charset="0"/>
            </a:endParaRPr>
          </a:p>
          <a:p>
            <a:pPr marL="777240" lvl="1" indent="-457200">
              <a:buFont typeface="+mj-lt"/>
              <a:buAutoNum type="arabicPeriod"/>
            </a:pPr>
            <a:r>
              <a:rPr lang="en-US" sz="1800" dirty="0">
                <a:latin typeface="Calibri" panose="020F0502020204030204" pitchFamily="34" charset="0"/>
                <a:cs typeface="Calibri" panose="020F0502020204030204" pitchFamily="34" charset="0"/>
              </a:rPr>
              <a:t>Your ballot our is received and accepted by the county elections office.</a:t>
            </a:r>
          </a:p>
          <a:p>
            <a:r>
              <a:rPr lang="en-US" dirty="0">
                <a:latin typeface="Calibri" panose="020F0502020204030204" pitchFamily="34" charset="0"/>
                <a:cs typeface="Calibri" panose="020F0502020204030204" pitchFamily="34" charset="0"/>
              </a:rPr>
              <a:t>Other alerts may include: when your voted ballot enters the mail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stream (if you are mailing it back), if there is a problem with your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signature, if we can’t count your ballot for any reason, if your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ballot is undeliverable. </a:t>
            </a:r>
          </a:p>
          <a:p>
            <a:r>
              <a:rPr lang="en-US" sz="1800" dirty="0">
                <a:latin typeface="Calibri" panose="020F0502020204030204" pitchFamily="34" charset="0"/>
                <a:cs typeface="Calibri" panose="020F0502020204030204" pitchFamily="34" charset="0"/>
              </a:rPr>
              <a:t>To track </a:t>
            </a:r>
            <a:r>
              <a:rPr lang="en-US" dirty="0">
                <a:latin typeface="Calibri" panose="020F0502020204030204" pitchFamily="34" charset="0"/>
                <a:cs typeface="Calibri" panose="020F0502020204030204" pitchFamily="34" charset="0"/>
              </a:rPr>
              <a:t>ALL of your mail, s</a:t>
            </a:r>
            <a:r>
              <a:rPr lang="en-US" sz="1800" dirty="0">
                <a:latin typeface="Calibri" panose="020F0502020204030204" pitchFamily="34" charset="0"/>
                <a:cs typeface="Calibri" panose="020F0502020204030204" pitchFamily="34" charset="0"/>
              </a:rPr>
              <a:t>ign up for informed delivery at </a:t>
            </a:r>
            <a:r>
              <a:rPr lang="en-US" sz="1800" b="1" u="sng" dirty="0">
                <a:solidFill>
                  <a:srgbClr val="0070C0"/>
                </a:solidFill>
                <a:latin typeface="Calibri" panose="020F0502020204030204" pitchFamily="34" charset="0"/>
                <a:cs typeface="Calibri" panose="020F0502020204030204" pitchFamily="34" charset="0"/>
              </a:rPr>
              <a:t>usps.com</a:t>
            </a:r>
            <a:endParaRPr lang="en-US" dirty="0">
              <a:latin typeface="Calibri" panose="020F0502020204030204" pitchFamily="34" charset="0"/>
              <a:cs typeface="Calibri" panose="020F0502020204030204" pitchFamily="34" charset="0"/>
            </a:endParaRPr>
          </a:p>
        </p:txBody>
      </p:sp>
      <p:pic>
        <p:nvPicPr>
          <p:cNvPr id="5" name="Picture 4" descr="wheresmyballot.sos.ca.gov&#10;&#10;Description automatically generated">
            <a:extLst>
              <a:ext uri="{FF2B5EF4-FFF2-40B4-BE49-F238E27FC236}">
                <a16:creationId xmlns:a16="http://schemas.microsoft.com/office/drawing/2014/main" id="{10CF90FE-E7C3-4C13-810A-F90C4657AE0D}"/>
              </a:ext>
            </a:extLst>
          </p:cNvPr>
          <p:cNvPicPr>
            <a:picLocks noChangeAspect="1"/>
          </p:cNvPicPr>
          <p:nvPr/>
        </p:nvPicPr>
        <p:blipFill>
          <a:blip r:embed="rId2"/>
          <a:stretch>
            <a:fillRect/>
          </a:stretch>
        </p:blipFill>
        <p:spPr>
          <a:xfrm>
            <a:off x="3515577" y="578345"/>
            <a:ext cx="1438011" cy="1438011"/>
          </a:xfrm>
          <a:prstGeom prst="rect">
            <a:avLst/>
          </a:prstGeom>
        </p:spPr>
      </p:pic>
      <p:pic>
        <p:nvPicPr>
          <p:cNvPr id="7" name="Picture 6" descr="USPS Informed delivery&#10;&#10;Description automatically generated">
            <a:extLst>
              <a:ext uri="{FF2B5EF4-FFF2-40B4-BE49-F238E27FC236}">
                <a16:creationId xmlns:a16="http://schemas.microsoft.com/office/drawing/2014/main" id="{61CBCC35-1F0E-4D66-9617-AB682534D486}"/>
              </a:ext>
            </a:extLst>
          </p:cNvPr>
          <p:cNvPicPr>
            <a:picLocks noChangeAspect="1"/>
          </p:cNvPicPr>
          <p:nvPr/>
        </p:nvPicPr>
        <p:blipFill>
          <a:blip r:embed="rId3"/>
          <a:stretch>
            <a:fillRect/>
          </a:stretch>
        </p:blipFill>
        <p:spPr>
          <a:xfrm>
            <a:off x="8486330" y="3781359"/>
            <a:ext cx="1760175" cy="2651760"/>
          </a:xfrm>
          <a:prstGeom prst="rect">
            <a:avLst/>
          </a:prstGeom>
        </p:spPr>
      </p:pic>
    </p:spTree>
    <p:extLst>
      <p:ext uri="{BB962C8B-B14F-4D97-AF65-F5344CB8AC3E}">
        <p14:creationId xmlns:p14="http://schemas.microsoft.com/office/powerpoint/2010/main" val="332745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7" name="Rectangle 1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1" name="Rectangle 20">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2AE1E4A0-1AF0-47A0-8EB4-767ACF195E63}"/>
              </a:ext>
            </a:extLst>
          </p:cNvPr>
          <p:cNvSpPr>
            <a:spLocks noGrp="1"/>
          </p:cNvSpPr>
          <p:nvPr>
            <p:ph type="title"/>
          </p:nvPr>
        </p:nvSpPr>
        <p:spPr>
          <a:xfrm>
            <a:off x="8142112" y="1562635"/>
            <a:ext cx="3382297" cy="3281957"/>
          </a:xfrm>
        </p:spPr>
        <p:txBody>
          <a:bodyPr vert="horz" lIns="91440" tIns="45720" rIns="91440" bIns="45720" rtlCol="0" anchor="b">
            <a:normAutofit/>
          </a:bodyPr>
          <a:lstStyle/>
          <a:p>
            <a:pPr>
              <a:lnSpc>
                <a:spcPct val="90000"/>
              </a:lnSpc>
            </a:pPr>
            <a:r>
              <a:rPr lang="en-US" sz="3800" b="0" i="0" kern="1200" dirty="0">
                <a:solidFill>
                  <a:srgbClr val="EBEBEB"/>
                </a:solidFill>
                <a:latin typeface="+mj-lt"/>
                <a:ea typeface="+mj-ea"/>
                <a:cs typeface="+mj-cs"/>
              </a:rPr>
              <a:t>Make sure you sign your ballot envelope in your own handwriting</a:t>
            </a:r>
          </a:p>
        </p:txBody>
      </p:sp>
      <p:pic>
        <p:nvPicPr>
          <p:cNvPr id="8" name="Content Placeholder 7" descr="A picture containing text&#10;&#10;Description automatically generated">
            <a:extLst>
              <a:ext uri="{FF2B5EF4-FFF2-40B4-BE49-F238E27FC236}">
                <a16:creationId xmlns:a16="http://schemas.microsoft.com/office/drawing/2014/main" id="{33AFAB66-9A39-42A6-A609-E3F3ED614D14}"/>
              </a:ext>
            </a:extLst>
          </p:cNvPr>
          <p:cNvPicPr>
            <a:picLocks noGrp="1" noChangeAspect="1"/>
          </p:cNvPicPr>
          <p:nvPr>
            <p:ph idx="1"/>
          </p:nvPr>
        </p:nvPicPr>
        <p:blipFill>
          <a:blip r:embed="rId3"/>
          <a:stretch>
            <a:fillRect/>
          </a:stretch>
        </p:blipFill>
        <p:spPr>
          <a:xfrm rot="5400000">
            <a:off x="2652813" y="66238"/>
            <a:ext cx="3478112" cy="647090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529887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DE150-F378-416E-9517-8F44254C9E8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If you need to ask someone you trust to return your ballot</a:t>
            </a:r>
          </a:p>
        </p:txBody>
      </p:sp>
      <p:pic>
        <p:nvPicPr>
          <p:cNvPr id="5" name="Content Placeholder 4" descr="Diagram&#10;&#10;Description automatically generated">
            <a:extLst>
              <a:ext uri="{FF2B5EF4-FFF2-40B4-BE49-F238E27FC236}">
                <a16:creationId xmlns:a16="http://schemas.microsoft.com/office/drawing/2014/main" id="{4C069C9F-4DD5-4CB1-829B-5EE8B61DAF14}"/>
              </a:ext>
            </a:extLst>
          </p:cNvPr>
          <p:cNvPicPr>
            <a:picLocks noGrp="1" noChangeAspect="1"/>
          </p:cNvPicPr>
          <p:nvPr>
            <p:ph idx="1"/>
          </p:nvPr>
        </p:nvPicPr>
        <p:blipFill>
          <a:blip r:embed="rId2"/>
          <a:stretch>
            <a:fillRect/>
          </a:stretch>
        </p:blipFill>
        <p:spPr>
          <a:xfrm rot="16200000">
            <a:off x="2913108" y="1109624"/>
            <a:ext cx="3416300" cy="6208411"/>
          </a:xfrm>
        </p:spPr>
      </p:pic>
      <p:sp>
        <p:nvSpPr>
          <p:cNvPr id="6" name="TextBox 5">
            <a:extLst>
              <a:ext uri="{FF2B5EF4-FFF2-40B4-BE49-F238E27FC236}">
                <a16:creationId xmlns:a16="http://schemas.microsoft.com/office/drawing/2014/main" id="{922E1EEE-40B1-4FC6-95CA-56A727246AB2}"/>
              </a:ext>
            </a:extLst>
          </p:cNvPr>
          <p:cNvSpPr txBox="1"/>
          <p:nvPr/>
        </p:nvSpPr>
        <p:spPr>
          <a:xfrm>
            <a:off x="8489659" y="2644170"/>
            <a:ext cx="3135086" cy="1569660"/>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Make sure the person returning your ballot fills out this section on the envelope: </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Their name</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Their signature</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Their relationship to you</a:t>
            </a:r>
          </a:p>
        </p:txBody>
      </p:sp>
      <p:cxnSp>
        <p:nvCxnSpPr>
          <p:cNvPr id="13" name="Straight Arrow Connector 12">
            <a:extLst>
              <a:ext uri="{FF2B5EF4-FFF2-40B4-BE49-F238E27FC236}">
                <a16:creationId xmlns:a16="http://schemas.microsoft.com/office/drawing/2014/main" id="{9C8C9739-F3C9-4EA6-8882-442E1E18F8CA}"/>
              </a:ext>
            </a:extLst>
          </p:cNvPr>
          <p:cNvCxnSpPr/>
          <p:nvPr/>
        </p:nvCxnSpPr>
        <p:spPr>
          <a:xfrm flipH="1">
            <a:off x="7482980" y="3429000"/>
            <a:ext cx="1006679" cy="0"/>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7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5"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72A90E6-2714-4EF0-AC86-55EDF29AE834}"/>
              </a:ext>
            </a:extLst>
          </p:cNvPr>
          <p:cNvSpPr>
            <a:spLocks noGrp="1"/>
          </p:cNvSpPr>
          <p:nvPr>
            <p:ph type="title"/>
          </p:nvPr>
        </p:nvSpPr>
        <p:spPr>
          <a:xfrm>
            <a:off x="639098" y="629265"/>
            <a:ext cx="6072776" cy="1622322"/>
          </a:xfrm>
        </p:spPr>
        <p:txBody>
          <a:bodyPr vert="horz" lIns="91440" tIns="45720" rIns="91440" bIns="45720" rtlCol="0" anchor="ctr">
            <a:normAutofit/>
          </a:bodyPr>
          <a:lstStyle/>
          <a:p>
            <a:r>
              <a:rPr lang="en-US" b="0" i="0" kern="1200" dirty="0">
                <a:solidFill>
                  <a:srgbClr val="EBEBEB"/>
                </a:solidFill>
                <a:latin typeface="Calibri" panose="020F0502020204030204" pitchFamily="34" charset="0"/>
                <a:cs typeface="Calibri" panose="020F0502020204030204" pitchFamily="34" charset="0"/>
              </a:rPr>
              <a:t>Remote Accessible Vote-by-Mail Ballot - RAVBM</a:t>
            </a:r>
          </a:p>
        </p:txBody>
      </p:sp>
      <p:sp>
        <p:nvSpPr>
          <p:cNvPr id="17" name="Freeform: Shape 16">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5" name="Content Placeholder 4" descr="A close up of a sign&#10;&#10;Description automatically generated">
            <a:extLst>
              <a:ext uri="{FF2B5EF4-FFF2-40B4-BE49-F238E27FC236}">
                <a16:creationId xmlns:a16="http://schemas.microsoft.com/office/drawing/2014/main" id="{E809B5F4-4F37-4351-9439-648AF4C91AC7}"/>
              </a:ext>
            </a:extLst>
          </p:cNvPr>
          <p:cNvPicPr>
            <a:picLocks noGrp="1" noChangeAspect="1"/>
          </p:cNvPicPr>
          <p:nvPr>
            <p:ph idx="1"/>
          </p:nvPr>
        </p:nvPicPr>
        <p:blipFill>
          <a:blip r:embed="rId2"/>
          <a:stretch>
            <a:fillRect/>
          </a:stretch>
        </p:blipFill>
        <p:spPr>
          <a:xfrm>
            <a:off x="7418226" y="1375132"/>
            <a:ext cx="4125317" cy="4125317"/>
          </a:xfrm>
          <a:prstGeom prst="rect">
            <a:avLst/>
          </a:prstGeom>
        </p:spPr>
      </p:pic>
      <p:sp>
        <p:nvSpPr>
          <p:cNvPr id="19" name="Rectangle 18">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44A6F182-F02A-4703-B1F2-42C45B30F3D6}"/>
              </a:ext>
            </a:extLst>
          </p:cNvPr>
          <p:cNvSpPr txBox="1"/>
          <p:nvPr/>
        </p:nvSpPr>
        <p:spPr>
          <a:xfrm>
            <a:off x="648457" y="2251586"/>
            <a:ext cx="6072776" cy="3565013"/>
          </a:xfrm>
          <a:prstGeom prst="rect">
            <a:avLst/>
          </a:prstGeom>
        </p:spPr>
        <p:txBody>
          <a:bodyPr vert="horz" lIns="91440" tIns="45720" rIns="91440" bIns="45720" rtlCol="0" anchor="ctr">
            <a:normAutofit/>
          </a:bodyPr>
          <a:lstStyle/>
          <a:p>
            <a:pPr marL="285750" indent="-285750" defTabSz="457200">
              <a:spcAft>
                <a:spcPts val="1200"/>
              </a:spcAft>
              <a:buClr>
                <a:schemeClr val="accent1"/>
              </a:buClr>
              <a:buSzPct val="80000"/>
              <a:buFont typeface="Wingdings 3" panose="05040102010807070707" pitchFamily="18" charset="2"/>
              <a:buChar char="u"/>
            </a:pPr>
            <a:r>
              <a:rPr lang="en-US" sz="1600" dirty="0">
                <a:solidFill>
                  <a:srgbClr val="FFFFFF"/>
                </a:solidFill>
                <a:latin typeface="Calibri" panose="020F0502020204030204" pitchFamily="34" charset="0"/>
                <a:cs typeface="Calibri" panose="020F0502020204030204" pitchFamily="34" charset="0"/>
              </a:rPr>
              <a:t>We can email you a ballot if you sign up by October 27: form is online at </a:t>
            </a:r>
            <a:r>
              <a:rPr lang="en-US" sz="1600" b="1" dirty="0">
                <a:solidFill>
                  <a:srgbClr val="00B0F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www.votescount.us</a:t>
            </a:r>
            <a:r>
              <a:rPr lang="en-US" sz="1600" b="1" dirty="0">
                <a:solidFill>
                  <a:srgbClr val="00B0F0"/>
                </a:solidFill>
                <a:latin typeface="Calibri" panose="020F0502020204030204" pitchFamily="34" charset="0"/>
                <a:cs typeface="Calibri" panose="020F0502020204030204" pitchFamily="34" charset="0"/>
              </a:rPr>
              <a:t> </a:t>
            </a:r>
            <a:r>
              <a:rPr lang="en-US" sz="1600" dirty="0">
                <a:solidFill>
                  <a:srgbClr val="FFFFFF"/>
                </a:solidFill>
                <a:latin typeface="Calibri" panose="020F0502020204030204" pitchFamily="34" charset="0"/>
                <a:cs typeface="Calibri" panose="020F0502020204030204" pitchFamily="34" charset="0"/>
              </a:rPr>
              <a:t>or call us at 831-454-2060. </a:t>
            </a:r>
          </a:p>
          <a:p>
            <a:pPr marL="285750" indent="-285750" defTabSz="457200">
              <a:spcAft>
                <a:spcPts val="1200"/>
              </a:spcAft>
              <a:buClr>
                <a:schemeClr val="accent1"/>
              </a:buClr>
              <a:buSzPct val="80000"/>
              <a:buFont typeface="Wingdings 3" panose="05040102010807070707" pitchFamily="18" charset="2"/>
              <a:buChar char="u"/>
            </a:pPr>
            <a:r>
              <a:rPr lang="en-US" sz="1600" dirty="0">
                <a:solidFill>
                  <a:srgbClr val="FFFFFF"/>
                </a:solidFill>
                <a:latin typeface="Calibri" panose="020F0502020204030204" pitchFamily="34" charset="0"/>
                <a:cs typeface="Calibri" panose="020F0502020204030204" pitchFamily="34" charset="0"/>
              </a:rPr>
              <a:t>To vote using a RAVBM, you need to have access to a computer, printer and envelopes to return your ballot</a:t>
            </a:r>
          </a:p>
          <a:p>
            <a:pPr marL="285750" indent="-285750" defTabSz="457200">
              <a:spcAft>
                <a:spcPts val="1200"/>
              </a:spcAft>
              <a:buClr>
                <a:schemeClr val="accent1"/>
              </a:buClr>
              <a:buSzPct val="80000"/>
              <a:buFont typeface="Wingdings 3" panose="05040102010807070707" pitchFamily="18" charset="2"/>
              <a:buChar char="u"/>
            </a:pPr>
            <a:r>
              <a:rPr lang="en-US" sz="1600" dirty="0">
                <a:solidFill>
                  <a:srgbClr val="FFFFFF"/>
                </a:solidFill>
                <a:latin typeface="Calibri" panose="020F0502020204030204" pitchFamily="34" charset="0"/>
                <a:cs typeface="Calibri" panose="020F0502020204030204" pitchFamily="34" charset="0"/>
              </a:rPr>
              <a:t>We will email you an access code, to access your ballot and vote it.</a:t>
            </a:r>
          </a:p>
          <a:p>
            <a:pPr marL="285750" indent="-285750" defTabSz="457200">
              <a:spcAft>
                <a:spcPts val="1200"/>
              </a:spcAft>
              <a:buClr>
                <a:schemeClr val="accent1"/>
              </a:buClr>
              <a:buSzPct val="80000"/>
              <a:buFont typeface="Wingdings 3" panose="05040102010807070707" pitchFamily="18" charset="2"/>
              <a:buChar char="u"/>
            </a:pPr>
            <a:r>
              <a:rPr lang="en-US" sz="1600" dirty="0">
                <a:solidFill>
                  <a:srgbClr val="FFFFFF"/>
                </a:solidFill>
                <a:latin typeface="Calibri" panose="020F0502020204030204" pitchFamily="34" charset="0"/>
                <a:cs typeface="Calibri" panose="020F0502020204030204" pitchFamily="34" charset="0"/>
              </a:rPr>
              <a:t>To return your voted ballot, you will need to use your own envelope unless you have the envelope we sent you. If you use your own envelope, you will need to sign it on the outside and print your name, address, and a way to contact you. You may want to put it in a second envelope to protect your information. </a:t>
            </a:r>
          </a:p>
        </p:txBody>
      </p:sp>
    </p:spTree>
    <p:extLst>
      <p:ext uri="{BB962C8B-B14F-4D97-AF65-F5344CB8AC3E}">
        <p14:creationId xmlns:p14="http://schemas.microsoft.com/office/powerpoint/2010/main" val="2209445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C993F6A-9EC1-40E4-A54C-442C5C4E6B19}"/>
              </a:ext>
            </a:extLst>
          </p:cNvPr>
          <p:cNvSpPr>
            <a:spLocks noGrp="1"/>
          </p:cNvSpPr>
          <p:nvPr>
            <p:ph type="title"/>
          </p:nvPr>
        </p:nvSpPr>
        <p:spPr>
          <a:xfrm>
            <a:off x="2536635" y="858110"/>
            <a:ext cx="9509759" cy="1088136"/>
          </a:xfrm>
        </p:spPr>
        <p:txBody>
          <a:bodyPr/>
          <a:lstStyle/>
          <a:p>
            <a:r>
              <a:rPr lang="en-US" dirty="0">
                <a:solidFill>
                  <a:schemeClr val="bg1"/>
                </a:solidFill>
                <a:latin typeface="Calibri" panose="020F0502020204030204" pitchFamily="34" charset="0"/>
                <a:cs typeface="Calibri" panose="020F0502020204030204" pitchFamily="34" charset="0"/>
              </a:rPr>
              <a:t>Services for persons with disabilities</a:t>
            </a:r>
          </a:p>
        </p:txBody>
      </p:sp>
      <p:sp>
        <p:nvSpPr>
          <p:cNvPr id="12" name="Content Placeholder 11">
            <a:extLst>
              <a:ext uri="{FF2B5EF4-FFF2-40B4-BE49-F238E27FC236}">
                <a16:creationId xmlns:a16="http://schemas.microsoft.com/office/drawing/2014/main" id="{A831090D-A9F3-4B14-8E4F-E8B0508B8E1C}"/>
              </a:ext>
            </a:extLst>
          </p:cNvPr>
          <p:cNvSpPr>
            <a:spLocks noGrp="1"/>
          </p:cNvSpPr>
          <p:nvPr>
            <p:ph sz="half" idx="2"/>
          </p:nvPr>
        </p:nvSpPr>
        <p:spPr>
          <a:xfrm>
            <a:off x="6312435" y="2374588"/>
            <a:ext cx="4572000" cy="4233672"/>
          </a:xfrm>
        </p:spPr>
        <p:txBody>
          <a:bodyPr>
            <a:normAutofit fontScale="92500" lnSpcReduction="10000"/>
          </a:bodyPr>
          <a:lstStyle/>
          <a:p>
            <a:pPr marL="45720" indent="0">
              <a:spcBef>
                <a:spcPts val="0"/>
              </a:spcBef>
              <a:buNone/>
            </a:pPr>
            <a:r>
              <a:rPr lang="en-US" b="1" dirty="0">
                <a:latin typeface="Calibri" panose="020F0502020204030204" pitchFamily="34" charset="0"/>
                <a:cs typeface="Calibri" panose="020F0502020204030204" pitchFamily="34" charset="0"/>
              </a:rPr>
              <a:t>Accessible voting system</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Each voting location in the county has a tablet with:</a:t>
            </a:r>
          </a:p>
          <a:p>
            <a:pPr>
              <a:spcBef>
                <a:spcPts val="0"/>
              </a:spcBef>
            </a:pPr>
            <a:r>
              <a:rPr lang="en-US" dirty="0">
                <a:latin typeface="Calibri" panose="020F0502020204030204" pitchFamily="34" charset="0"/>
                <a:cs typeface="Calibri" panose="020F0502020204030204" pitchFamily="34" charset="0"/>
              </a:rPr>
              <a:t>an audio option that reads the ballot to you</a:t>
            </a:r>
          </a:p>
          <a:p>
            <a:pPr>
              <a:spcBef>
                <a:spcPts val="0"/>
              </a:spcBef>
            </a:pPr>
            <a:r>
              <a:rPr lang="en-US" dirty="0">
                <a:latin typeface="Calibri" panose="020F0502020204030204" pitchFamily="34" charset="0"/>
                <a:cs typeface="Calibri" panose="020F0502020204030204" pitchFamily="34" charset="0"/>
              </a:rPr>
              <a:t>a universal plug for personal assistive device</a:t>
            </a:r>
          </a:p>
          <a:p>
            <a:pPr>
              <a:spcBef>
                <a:spcPts val="0"/>
              </a:spcBef>
            </a:pPr>
            <a:r>
              <a:rPr lang="en-US" dirty="0">
                <a:latin typeface="Calibri" panose="020F0502020204030204" pitchFamily="34" charset="0"/>
                <a:cs typeface="Calibri" panose="020F0502020204030204" pitchFamily="34" charset="0"/>
              </a:rPr>
              <a:t>large print (24 points)</a:t>
            </a:r>
          </a:p>
          <a:p>
            <a:pPr>
              <a:spcBef>
                <a:spcPts val="0"/>
              </a:spcBef>
              <a:spcAft>
                <a:spcPts val="600"/>
              </a:spcAft>
            </a:pPr>
            <a:r>
              <a:rPr lang="en-US" dirty="0">
                <a:latin typeface="Calibri" panose="020F0502020204030204" pitchFamily="34" charset="0"/>
                <a:cs typeface="Calibri" panose="020F0502020204030204" pitchFamily="34" charset="0"/>
              </a:rPr>
              <a:t>a choice of English or Spanish</a:t>
            </a:r>
          </a:p>
          <a:p>
            <a:pPr marL="45720" indent="0">
              <a:spcBef>
                <a:spcPts val="0"/>
              </a:spcBef>
              <a:spcAft>
                <a:spcPts val="600"/>
              </a:spcAft>
              <a:buNone/>
            </a:pPr>
            <a:r>
              <a:rPr lang="en-US" b="1" dirty="0">
                <a:latin typeface="Calibri" panose="020F0502020204030204" pitchFamily="34" charset="0"/>
                <a:cs typeface="Calibri" panose="020F0502020204030204" pitchFamily="34" charset="0"/>
              </a:rPr>
              <a:t>A ride to your voting location</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We can arrange to have an accessible van pick you up and take you to a voting location in Santa Cruz County to vote. Please call 831-454-2060 by Friday, October 30 to make an appointment.</a:t>
            </a:r>
          </a:p>
          <a:p>
            <a:pPr marL="45720" indent="0">
              <a:spcBef>
                <a:spcPts val="0"/>
              </a:spcBef>
              <a:spcAft>
                <a:spcPts val="600"/>
              </a:spcAft>
              <a:buNone/>
            </a:pPr>
            <a:r>
              <a:rPr lang="en-US" b="1" dirty="0">
                <a:latin typeface="Calibri" panose="020F0502020204030204" pitchFamily="34" charset="0"/>
                <a:cs typeface="Calibri" panose="020F0502020204030204" pitchFamily="34" charset="0"/>
              </a:rPr>
              <a:t>Ballot delivery to your home</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We can deliver a ballot to your home and return it to the Elections Department. Please call 831-454-2060 before Election Day so there will be enough time to assist you. </a:t>
            </a:r>
          </a:p>
        </p:txBody>
      </p:sp>
      <p:sp>
        <p:nvSpPr>
          <p:cNvPr id="11" name="Content Placeholder 10">
            <a:extLst>
              <a:ext uri="{FF2B5EF4-FFF2-40B4-BE49-F238E27FC236}">
                <a16:creationId xmlns:a16="http://schemas.microsoft.com/office/drawing/2014/main" id="{AE6E9C13-30A0-4700-8583-09BFBDF7FD32}"/>
              </a:ext>
            </a:extLst>
          </p:cNvPr>
          <p:cNvSpPr>
            <a:spLocks noGrp="1"/>
          </p:cNvSpPr>
          <p:nvPr>
            <p:ph sz="half" idx="1"/>
          </p:nvPr>
        </p:nvSpPr>
        <p:spPr>
          <a:xfrm>
            <a:off x="982156" y="2420308"/>
            <a:ext cx="4572000" cy="4142232"/>
          </a:xfrm>
        </p:spPr>
        <p:txBody>
          <a:bodyPr>
            <a:normAutofit fontScale="92500" lnSpcReduction="10000"/>
          </a:bodyPr>
          <a:lstStyle/>
          <a:p>
            <a:pPr marL="45720" indent="0">
              <a:spcBef>
                <a:spcPts val="0"/>
              </a:spcBef>
              <a:spcAft>
                <a:spcPts val="600"/>
              </a:spcAft>
              <a:buNone/>
            </a:pPr>
            <a:r>
              <a:rPr lang="en-US" b="1" dirty="0">
                <a:latin typeface="Calibri" panose="020F0502020204030204" pitchFamily="34" charset="0"/>
                <a:cs typeface="Calibri" panose="020F0502020204030204" pitchFamily="34" charset="0"/>
              </a:rPr>
              <a:t>Remote Accessible Vote-by-Mail Ballot (RAVBM)</a:t>
            </a:r>
            <a:endParaRPr lang="en-US" dirty="0">
              <a:latin typeface="Calibri" panose="020F0502020204030204" pitchFamily="34" charset="0"/>
              <a:cs typeface="Calibri" panose="020F0502020204030204" pitchFamily="34" charset="0"/>
            </a:endParaRPr>
          </a:p>
          <a:p>
            <a:pPr marL="45720" indent="0">
              <a:spcBef>
                <a:spcPts val="0"/>
              </a:spcBef>
              <a:spcAft>
                <a:spcPts val="600"/>
              </a:spcAft>
              <a:buNone/>
            </a:pPr>
            <a:r>
              <a:rPr lang="en-US" b="1" dirty="0">
                <a:latin typeface="Calibri" panose="020F0502020204030204" pitchFamily="34" charset="0"/>
                <a:cs typeface="Calibri" panose="020F0502020204030204" pitchFamily="34" charset="0"/>
              </a:rPr>
              <a:t>At the voting location</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In some voting locations, temporary thresholds, ramps, signage, cones, and door props are used to improve access to the facility.</a:t>
            </a:r>
          </a:p>
          <a:p>
            <a:pPr marL="45720" indent="0">
              <a:spcBef>
                <a:spcPts val="0"/>
              </a:spcBef>
              <a:spcAft>
                <a:spcPts val="600"/>
              </a:spcAft>
              <a:buNone/>
            </a:pPr>
            <a:r>
              <a:rPr lang="en-US" b="1" dirty="0">
                <a:latin typeface="Calibri" panose="020F0502020204030204" pitchFamily="34" charset="0"/>
                <a:cs typeface="Calibri" panose="020F0502020204030204" pitchFamily="34" charset="0"/>
              </a:rPr>
              <a:t>Curbside voting</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If the voting location is not accessible, you may vote on a paper ballot from a nearby accessible location, including a car. A poll worker will qualify you to vote and will return the voted ballot to the voting location. </a:t>
            </a:r>
          </a:p>
          <a:p>
            <a:pPr marL="45720" indent="0">
              <a:spcBef>
                <a:spcPts val="0"/>
              </a:spcBef>
              <a:spcAft>
                <a:spcPts val="600"/>
              </a:spcAft>
              <a:buNone/>
            </a:pPr>
            <a:r>
              <a:rPr lang="en-US" dirty="0">
                <a:latin typeface="Calibri" panose="020F0502020204030204" pitchFamily="34" charset="0"/>
                <a:cs typeface="Calibri" panose="020F0502020204030204" pitchFamily="34" charset="0"/>
              </a:rPr>
              <a:t>To request curbside voting assistance, you can:</a:t>
            </a:r>
          </a:p>
          <a:p>
            <a:pPr>
              <a:spcBef>
                <a:spcPts val="0"/>
              </a:spcBef>
              <a:spcAft>
                <a:spcPts val="600"/>
              </a:spcAft>
            </a:pPr>
            <a:r>
              <a:rPr lang="en-US" dirty="0">
                <a:latin typeface="Calibri" panose="020F0502020204030204" pitchFamily="34" charset="0"/>
                <a:cs typeface="Calibri" panose="020F0502020204030204" pitchFamily="34" charset="0"/>
              </a:rPr>
              <a:t>call in advance to coordinate a time and place </a:t>
            </a:r>
          </a:p>
          <a:p>
            <a:pPr>
              <a:spcBef>
                <a:spcPts val="0"/>
              </a:spcBef>
              <a:spcAft>
                <a:spcPts val="600"/>
              </a:spcAft>
            </a:pPr>
            <a:r>
              <a:rPr lang="en-US" dirty="0">
                <a:latin typeface="Calibri" panose="020F0502020204030204" pitchFamily="34" charset="0"/>
                <a:cs typeface="Calibri" panose="020F0502020204030204" pitchFamily="34" charset="0"/>
              </a:rPr>
              <a:t>have an assistant make the request inside the voting location</a:t>
            </a:r>
          </a:p>
        </p:txBody>
      </p:sp>
      <p:pic>
        <p:nvPicPr>
          <p:cNvPr id="14" name="Graphic 13" descr="Wheelchair access">
            <a:extLst>
              <a:ext uri="{FF2B5EF4-FFF2-40B4-BE49-F238E27FC236}">
                <a16:creationId xmlns:a16="http://schemas.microsoft.com/office/drawing/2014/main" id="{D9FA4EAD-113C-4D1D-A968-E2DBAC8203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6944" y="727046"/>
            <a:ext cx="1219200" cy="1219200"/>
          </a:xfrm>
          <a:prstGeom prst="rect">
            <a:avLst/>
          </a:prstGeom>
        </p:spPr>
      </p:pic>
    </p:spTree>
    <p:extLst>
      <p:ext uri="{BB962C8B-B14F-4D97-AF65-F5344CB8AC3E}">
        <p14:creationId xmlns:p14="http://schemas.microsoft.com/office/powerpoint/2010/main" val="331911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31794" y="889144"/>
            <a:ext cx="8761413" cy="706964"/>
          </a:xfrm>
        </p:spPr>
        <p:txBody>
          <a:bodyPr/>
          <a:lstStyle/>
          <a:p>
            <a:r>
              <a:rPr lang="en-US" dirty="0" err="1">
                <a:latin typeface="Calibri" panose="020F0502020204030204" pitchFamily="34" charset="0"/>
                <a:cs typeface="Calibri" panose="020F0502020204030204" pitchFamily="34" charset="0"/>
              </a:rPr>
              <a:t>VoteMobile</a:t>
            </a:r>
            <a:r>
              <a:rPr lang="en-US" dirty="0">
                <a:latin typeface="Calibri" panose="020F0502020204030204" pitchFamily="34" charset="0"/>
                <a:cs typeface="Calibri" panose="020F0502020204030204" pitchFamily="34" charset="0"/>
              </a:rPr>
              <a:t> – can go anywhere </a:t>
            </a:r>
          </a:p>
        </p:txBody>
      </p:sp>
      <p:pic>
        <p:nvPicPr>
          <p:cNvPr id="4" name="Content Placeholder 3">
            <a:extLst>
              <a:ext uri="{FF2B5EF4-FFF2-40B4-BE49-F238E27FC236}">
                <a16:creationId xmlns:a16="http://schemas.microsoft.com/office/drawing/2014/main" id="{D4989F51-044E-43FE-BFB3-D65EC521499D}"/>
              </a:ext>
            </a:extLst>
          </p:cNvPr>
          <p:cNvPicPr>
            <a:picLocks noGrp="1" noChangeAspect="1"/>
          </p:cNvPicPr>
          <p:nvPr>
            <p:ph idx="1"/>
          </p:nvPr>
        </p:nvPicPr>
        <p:blipFill>
          <a:blip r:embed="rId2"/>
          <a:srcRect/>
          <a:stretch/>
        </p:blipFill>
        <p:spPr>
          <a:xfrm>
            <a:off x="2948086" y="2677054"/>
            <a:ext cx="4196011" cy="3147008"/>
          </a:xfrm>
        </p:spPr>
      </p:pic>
      <p:sp>
        <p:nvSpPr>
          <p:cNvPr id="5" name="TextBox 4">
            <a:extLst>
              <a:ext uri="{FF2B5EF4-FFF2-40B4-BE49-F238E27FC236}">
                <a16:creationId xmlns:a16="http://schemas.microsoft.com/office/drawing/2014/main" id="{6BDDF9E4-EF96-42C3-B4BD-90D7D8023E71}"/>
              </a:ext>
            </a:extLst>
          </p:cNvPr>
          <p:cNvSpPr txBox="1"/>
          <p:nvPr/>
        </p:nvSpPr>
        <p:spPr>
          <a:xfrm>
            <a:off x="7241180" y="2565087"/>
            <a:ext cx="4219662" cy="3693319"/>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We will put together a schedule and post it on our website at </a:t>
            </a:r>
            <a:r>
              <a:rPr lang="en-US" b="1" dirty="0">
                <a:solidFill>
                  <a:srgbClr val="00B0F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www.votescount.us</a:t>
            </a:r>
            <a:endParaRPr lang="en-US" b="1" dirty="0">
              <a:solidFill>
                <a:srgbClr val="00B0F0"/>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Davenport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Bonny Doon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Summit</a:t>
            </a:r>
          </a:p>
          <a:p>
            <a:pPr marL="285750" indent="-285750">
              <a:buFont typeface="Arial" panose="020B0604020202020204" pitchFamily="34" charset="0"/>
              <a:buChar char="•"/>
            </a:pPr>
            <a:r>
              <a:rPr lang="en-US" dirty="0" err="1">
                <a:latin typeface="Calibri" panose="020F0502020204030204" pitchFamily="34" charset="0"/>
                <a:cs typeface="Calibri" panose="020F0502020204030204" pitchFamily="34" charset="0"/>
              </a:rPr>
              <a:t>Corralitos</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Residential care facilities</a:t>
            </a:r>
          </a:p>
          <a:p>
            <a:endParaRPr lang="en-US" dirty="0"/>
          </a:p>
          <a:p>
            <a:r>
              <a:rPr lang="en-US" dirty="0">
                <a:latin typeface="Calibri" panose="020F0502020204030204" pitchFamily="34" charset="0"/>
                <a:cs typeface="Calibri" panose="020F0502020204030204" pitchFamily="34" charset="0"/>
              </a:rPr>
              <a:t>Voters can get a replacement ballot, turn in their voted ballot, vote on the tablet or register and vote on the same day.</a:t>
            </a:r>
          </a:p>
          <a:p>
            <a:endParaRPr lang="en-US" dirty="0"/>
          </a:p>
        </p:txBody>
      </p:sp>
      <p:pic>
        <p:nvPicPr>
          <p:cNvPr id="3" name="Picture 2" descr="A close up of a logo&#10;&#10;Description automatically generated">
            <a:extLst>
              <a:ext uri="{FF2B5EF4-FFF2-40B4-BE49-F238E27FC236}">
                <a16:creationId xmlns:a16="http://schemas.microsoft.com/office/drawing/2014/main" id="{3D96A019-597B-4168-ADED-9C981AE11086}"/>
              </a:ext>
            </a:extLst>
          </p:cNvPr>
          <p:cNvPicPr>
            <a:picLocks noChangeAspect="1"/>
          </p:cNvPicPr>
          <p:nvPr/>
        </p:nvPicPr>
        <p:blipFill>
          <a:blip r:embed="rId4"/>
          <a:stretch>
            <a:fillRect/>
          </a:stretch>
        </p:blipFill>
        <p:spPr>
          <a:xfrm rot="5400000">
            <a:off x="97371" y="3070430"/>
            <a:ext cx="3147008" cy="2360256"/>
          </a:xfrm>
          <a:prstGeom prst="rect">
            <a:avLst/>
          </a:prstGeom>
        </p:spPr>
      </p:pic>
    </p:spTree>
    <p:extLst>
      <p:ext uri="{BB962C8B-B14F-4D97-AF65-F5344CB8AC3E}">
        <p14:creationId xmlns:p14="http://schemas.microsoft.com/office/powerpoint/2010/main" val="21272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31D248D0-90D8-4EAF-84EE-DA38685188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6156AF45-941E-4CA0-A5BB-0113180C6881}"/>
              </a:ext>
            </a:extLst>
          </p:cNvPr>
          <p:cNvSpPr>
            <a:spLocks noGrp="1"/>
          </p:cNvSpPr>
          <p:nvPr>
            <p:ph type="title"/>
          </p:nvPr>
        </p:nvSpPr>
        <p:spPr>
          <a:xfrm>
            <a:off x="649976" y="3739568"/>
            <a:ext cx="10893094" cy="1915940"/>
          </a:xfrm>
        </p:spPr>
        <p:txBody>
          <a:bodyPr vert="horz" lIns="91440" tIns="45720" rIns="91440" bIns="45720" rtlCol="0" anchor="b">
            <a:normAutofit/>
          </a:bodyPr>
          <a:lstStyle/>
          <a:p>
            <a:pPr algn="ctr">
              <a:lnSpc>
                <a:spcPct val="90000"/>
              </a:lnSpc>
            </a:pPr>
            <a:r>
              <a:rPr lang="en-US" sz="6600" b="0" i="0" kern="1200" dirty="0">
                <a:solidFill>
                  <a:srgbClr val="EBEBEB"/>
                </a:solidFill>
                <a:latin typeface="Calibri" panose="020F0502020204030204" pitchFamily="34" charset="0"/>
                <a:cs typeface="Calibri" panose="020F0502020204030204" pitchFamily="34" charset="0"/>
              </a:rPr>
              <a:t>Current numbers. WOW!!</a:t>
            </a:r>
          </a:p>
        </p:txBody>
      </p:sp>
      <p:pic>
        <p:nvPicPr>
          <p:cNvPr id="5" name="Content Placeholder 4">
            <a:extLst>
              <a:ext uri="{FF2B5EF4-FFF2-40B4-BE49-F238E27FC236}">
                <a16:creationId xmlns:a16="http://schemas.microsoft.com/office/drawing/2014/main" id="{E181480B-4218-475D-8F31-A1501B3BF1CE}"/>
              </a:ext>
            </a:extLst>
          </p:cNvPr>
          <p:cNvPicPr>
            <a:picLocks noGrp="1" noChangeAspect="1"/>
          </p:cNvPicPr>
          <p:nvPr>
            <p:ph idx="1"/>
          </p:nvPr>
        </p:nvPicPr>
        <p:blipFill>
          <a:blip r:embed="rId3"/>
          <a:srcRect/>
          <a:stretch/>
        </p:blipFill>
        <p:spPr>
          <a:xfrm>
            <a:off x="1139753" y="1438150"/>
            <a:ext cx="9949759" cy="1994907"/>
          </a:xfrm>
          <a:prstGeom prst="roundRect">
            <a:avLst>
              <a:gd name="adj" fmla="val 1858"/>
            </a:avLst>
          </a:prstGeom>
          <a:effectLst>
            <a:outerShdw blurRad="50800" dist="50800" dir="5400000" algn="tl" rotWithShape="0">
              <a:srgbClr val="000000">
                <a:alpha val="43000"/>
              </a:srgbClr>
            </a:outerShdw>
          </a:effectLst>
        </p:spPr>
      </p:pic>
      <p:sp>
        <p:nvSpPr>
          <p:cNvPr id="18" name="Rectangle 17">
            <a:extLst>
              <a:ext uri="{FF2B5EF4-FFF2-40B4-BE49-F238E27FC236}">
                <a16:creationId xmlns:a16="http://schemas.microsoft.com/office/drawing/2014/main" id="{0775805F-9E56-4330-9EA3-04D38DCEC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85292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359-8B48-4111-991C-BBCA25B930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What’s on the ballot?</a:t>
            </a:r>
          </a:p>
        </p:txBody>
      </p:sp>
      <p:sp>
        <p:nvSpPr>
          <p:cNvPr id="3" name="Content Placeholder 2">
            <a:extLst>
              <a:ext uri="{FF2B5EF4-FFF2-40B4-BE49-F238E27FC236}">
                <a16:creationId xmlns:a16="http://schemas.microsoft.com/office/drawing/2014/main" id="{C0AD379F-679A-45B2-A980-3146035E3E0D}"/>
              </a:ext>
            </a:extLst>
          </p:cNvPr>
          <p:cNvSpPr>
            <a:spLocks noGrp="1"/>
          </p:cNvSpPr>
          <p:nvPr>
            <p:ph sz="half" idx="1"/>
          </p:nvPr>
        </p:nvSpPr>
        <p:spPr>
          <a:xfrm>
            <a:off x="1154954" y="2521278"/>
            <a:ext cx="4825158" cy="3416301"/>
          </a:xfrm>
        </p:spPr>
        <p:txBody>
          <a:bodyPr>
            <a:normAutofit fontScale="85000" lnSpcReduction="20000"/>
          </a:bodyPr>
          <a:lstStyle/>
          <a:p>
            <a:pPr marL="0" indent="0">
              <a:buNone/>
            </a:pPr>
            <a:r>
              <a:rPr lang="en-US" sz="1800" b="1" dirty="0">
                <a:latin typeface="Calibri" panose="020F0502020204030204" pitchFamily="34" charset="0"/>
                <a:cs typeface="Calibri" panose="020F0502020204030204" pitchFamily="34" charset="0"/>
              </a:rPr>
              <a:t>Nominees for: </a:t>
            </a:r>
          </a:p>
          <a:p>
            <a:r>
              <a:rPr lang="en-US" sz="1800" dirty="0">
                <a:solidFill>
                  <a:schemeClr val="tx1"/>
                </a:solidFill>
                <a:latin typeface="Calibri" panose="020F0502020204030204" pitchFamily="34" charset="0"/>
                <a:cs typeface="Calibri" panose="020F0502020204030204" pitchFamily="34" charset="0"/>
              </a:rPr>
              <a:t>President &amp; Vice President</a:t>
            </a:r>
          </a:p>
          <a:p>
            <a:r>
              <a:rPr lang="en-US" sz="1800" dirty="0">
                <a:solidFill>
                  <a:schemeClr val="tx1"/>
                </a:solidFill>
                <a:latin typeface="Calibri" panose="020F0502020204030204" pitchFamily="34" charset="0"/>
                <a:cs typeface="Calibri" panose="020F0502020204030204" pitchFamily="34" charset="0"/>
              </a:rPr>
              <a:t>Congress, 18th and 20th Districts</a:t>
            </a:r>
          </a:p>
          <a:p>
            <a:r>
              <a:rPr lang="en-US" sz="1800" dirty="0">
                <a:solidFill>
                  <a:schemeClr val="tx1"/>
                </a:solidFill>
                <a:latin typeface="Calibri" panose="020F0502020204030204" pitchFamily="34" charset="0"/>
                <a:cs typeface="Calibri" panose="020F0502020204030204" pitchFamily="34" charset="0"/>
              </a:rPr>
              <a:t>State Senate, 17th District</a:t>
            </a:r>
          </a:p>
          <a:p>
            <a:r>
              <a:rPr lang="en-US" sz="1800" dirty="0">
                <a:solidFill>
                  <a:schemeClr val="tx1"/>
                </a:solidFill>
                <a:latin typeface="Calibri" panose="020F0502020204030204" pitchFamily="34" charset="0"/>
                <a:cs typeface="Calibri" panose="020F0502020204030204" pitchFamily="34" charset="0"/>
              </a:rPr>
              <a:t>State Assembly, 29th and 30th District</a:t>
            </a:r>
          </a:p>
          <a:p>
            <a:r>
              <a:rPr lang="en-US" sz="1800" dirty="0">
                <a:solidFill>
                  <a:schemeClr val="tx1"/>
                </a:solidFill>
                <a:latin typeface="Calibri" panose="020F0502020204030204" pitchFamily="34" charset="0"/>
                <a:cs typeface="Calibri" panose="020F0502020204030204" pitchFamily="34" charset="0"/>
              </a:rPr>
              <a:t>Superior Court Judge</a:t>
            </a:r>
          </a:p>
          <a:p>
            <a:r>
              <a:rPr lang="en-US" sz="1800" dirty="0">
                <a:solidFill>
                  <a:schemeClr val="tx1"/>
                </a:solidFill>
                <a:latin typeface="Calibri" panose="020F0502020204030204" pitchFamily="34" charset="0"/>
                <a:cs typeface="Calibri" panose="020F0502020204030204" pitchFamily="34" charset="0"/>
              </a:rPr>
              <a:t>County Supervisor, 1st District</a:t>
            </a:r>
          </a:p>
          <a:p>
            <a:pPr marL="0" indent="0">
              <a:buNone/>
            </a:pPr>
            <a:endParaRPr lang="en-US" sz="1800" b="1" dirty="0"/>
          </a:p>
          <a:p>
            <a:endParaRPr lang="en-US" dirty="0"/>
          </a:p>
        </p:txBody>
      </p:sp>
      <p:sp>
        <p:nvSpPr>
          <p:cNvPr id="6" name="Content Placeholder 5">
            <a:extLst>
              <a:ext uri="{FF2B5EF4-FFF2-40B4-BE49-F238E27FC236}">
                <a16:creationId xmlns:a16="http://schemas.microsoft.com/office/drawing/2014/main" id="{EB670B2A-DF8F-4F9E-A988-AF1503FD47D3}"/>
              </a:ext>
            </a:extLst>
          </p:cNvPr>
          <p:cNvSpPr>
            <a:spLocks noGrp="1"/>
          </p:cNvSpPr>
          <p:nvPr>
            <p:ph sz="half" idx="2"/>
          </p:nvPr>
        </p:nvSpPr>
        <p:spPr>
          <a:xfrm>
            <a:off x="6175156" y="2521279"/>
            <a:ext cx="4825159" cy="3416300"/>
          </a:xfrm>
        </p:spPr>
        <p:txBody>
          <a:bodyPr>
            <a:normAutofit fontScale="85000" lnSpcReduction="20000"/>
          </a:bodyPr>
          <a:lstStyle/>
          <a:p>
            <a:pPr marL="0" indent="0">
              <a:buNone/>
            </a:pPr>
            <a:r>
              <a:rPr lang="en-US" sz="1800" b="1" dirty="0">
                <a:latin typeface="Calibri" panose="020F0502020204030204" pitchFamily="34" charset="0"/>
                <a:cs typeface="Calibri" panose="020F0502020204030204" pitchFamily="34" charset="0"/>
              </a:rPr>
              <a:t>Local Offices:</a:t>
            </a:r>
          </a:p>
          <a:p>
            <a:r>
              <a:rPr lang="en-US" dirty="0">
                <a:solidFill>
                  <a:schemeClr val="tx1"/>
                </a:solidFill>
                <a:latin typeface="Calibri" panose="020F0502020204030204" pitchFamily="34" charset="0"/>
                <a:cs typeface="Calibri" panose="020F0502020204030204" pitchFamily="34" charset="0"/>
              </a:rPr>
              <a:t>County Board of Ed, TA 3, 5 &amp; 6</a:t>
            </a:r>
          </a:p>
          <a:p>
            <a:r>
              <a:rPr lang="en-US" sz="1800" dirty="0">
                <a:solidFill>
                  <a:schemeClr val="tx1"/>
                </a:solidFill>
                <a:latin typeface="Calibri" panose="020F0502020204030204" pitchFamily="34" charset="0"/>
                <a:cs typeface="Calibri" panose="020F0502020204030204" pitchFamily="34" charset="0"/>
              </a:rPr>
              <a:t>Cabrillo Community </a:t>
            </a:r>
            <a:r>
              <a:rPr lang="en-US" dirty="0">
                <a:solidFill>
                  <a:schemeClr val="tx1"/>
                </a:solidFill>
                <a:latin typeface="Calibri" panose="020F0502020204030204" pitchFamily="34" charset="0"/>
                <a:cs typeface="Calibri" panose="020F0502020204030204" pitchFamily="34" charset="0"/>
              </a:rPr>
              <a:t>College </a:t>
            </a:r>
            <a:r>
              <a:rPr lang="en-US" sz="1800" dirty="0">
                <a:solidFill>
                  <a:schemeClr val="tx1"/>
                </a:solidFill>
                <a:latin typeface="Calibri" panose="020F0502020204030204" pitchFamily="34" charset="0"/>
                <a:cs typeface="Calibri" panose="020F0502020204030204" pitchFamily="34" charset="0"/>
              </a:rPr>
              <a:t>Board, TA 5 &amp; 7</a:t>
            </a:r>
          </a:p>
          <a:p>
            <a:r>
              <a:rPr lang="en-US" dirty="0">
                <a:solidFill>
                  <a:schemeClr val="tx1"/>
                </a:solidFill>
                <a:latin typeface="Calibri" panose="020F0502020204030204" pitchFamily="34" charset="0"/>
                <a:cs typeface="Calibri" panose="020F0502020204030204" pitchFamily="34" charset="0"/>
              </a:rPr>
              <a:t>San Lorenzo Valley School Dist., TA 3</a:t>
            </a:r>
          </a:p>
          <a:p>
            <a:r>
              <a:rPr lang="en-US" sz="1800" dirty="0" err="1">
                <a:solidFill>
                  <a:schemeClr val="tx1"/>
                </a:solidFill>
                <a:latin typeface="Calibri" panose="020F0502020204030204" pitchFamily="34" charset="0"/>
                <a:cs typeface="Calibri" panose="020F0502020204030204" pitchFamily="34" charset="0"/>
              </a:rPr>
              <a:t>Pajaro</a:t>
            </a:r>
            <a:r>
              <a:rPr lang="en-US" sz="1800" dirty="0">
                <a:solidFill>
                  <a:schemeClr val="tx1"/>
                </a:solidFill>
                <a:latin typeface="Calibri" panose="020F0502020204030204" pitchFamily="34" charset="0"/>
                <a:cs typeface="Calibri" panose="020F0502020204030204" pitchFamily="34" charset="0"/>
              </a:rPr>
              <a:t> Valley School Dist., TA 3 &amp; 6</a:t>
            </a:r>
          </a:p>
          <a:p>
            <a:r>
              <a:rPr lang="en-US" sz="1800" dirty="0">
                <a:solidFill>
                  <a:schemeClr val="tx1"/>
                </a:solidFill>
                <a:latin typeface="Calibri" panose="020F0502020204030204" pitchFamily="34" charset="0"/>
                <a:cs typeface="Calibri" panose="020F0502020204030204" pitchFamily="34" charset="0"/>
              </a:rPr>
              <a:t>Loma </a:t>
            </a:r>
            <a:r>
              <a:rPr lang="en-US" sz="1800" dirty="0" err="1">
                <a:solidFill>
                  <a:schemeClr val="tx1"/>
                </a:solidFill>
                <a:latin typeface="Calibri" panose="020F0502020204030204" pitchFamily="34" charset="0"/>
                <a:cs typeface="Calibri" panose="020F0502020204030204" pitchFamily="34" charset="0"/>
              </a:rPr>
              <a:t>Prieta</a:t>
            </a:r>
            <a:r>
              <a:rPr lang="en-US" sz="1800" dirty="0">
                <a:solidFill>
                  <a:schemeClr val="tx1"/>
                </a:solidFill>
                <a:latin typeface="Calibri" panose="020F0502020204030204" pitchFamily="34" charset="0"/>
                <a:cs typeface="Calibri" panose="020F0502020204030204" pitchFamily="34" charset="0"/>
              </a:rPr>
              <a:t> School Dist.</a:t>
            </a:r>
          </a:p>
          <a:p>
            <a:r>
              <a:rPr lang="en-US" sz="1800" dirty="0">
                <a:solidFill>
                  <a:schemeClr val="tx1"/>
                </a:solidFill>
                <a:latin typeface="Calibri" panose="020F0502020204030204" pitchFamily="34" charset="0"/>
                <a:cs typeface="Calibri" panose="020F0502020204030204" pitchFamily="34" charset="0"/>
              </a:rPr>
              <a:t>City Councils: Capitola; Santa  Cruz, Scotts Valley, Watsonville (Dist. 1, 2 &amp; 6)</a:t>
            </a:r>
          </a:p>
          <a:p>
            <a:r>
              <a:rPr lang="en-US" sz="1800" dirty="0">
                <a:solidFill>
                  <a:schemeClr val="tx1"/>
                </a:solidFill>
                <a:latin typeface="Calibri" panose="020F0502020204030204" pitchFamily="34" charset="0"/>
                <a:cs typeface="Calibri" panose="020F0502020204030204" pitchFamily="34" charset="0"/>
              </a:rPr>
              <a:t>San Lorenzo Valley Water Dist. </a:t>
            </a:r>
          </a:p>
          <a:p>
            <a:r>
              <a:rPr lang="en-US" dirty="0">
                <a:solidFill>
                  <a:schemeClr val="tx1"/>
                </a:solidFill>
                <a:latin typeface="Calibri" panose="020F0502020204030204" pitchFamily="34" charset="0"/>
                <a:cs typeface="Calibri" panose="020F0502020204030204" pitchFamily="34" charset="0"/>
              </a:rPr>
              <a:t>Soquel Creek Water Dist. </a:t>
            </a:r>
          </a:p>
          <a:p>
            <a:r>
              <a:rPr lang="en-US" sz="1800" dirty="0" err="1">
                <a:solidFill>
                  <a:schemeClr val="tx1"/>
                </a:solidFill>
                <a:latin typeface="Calibri" panose="020F0502020204030204" pitchFamily="34" charset="0"/>
                <a:cs typeface="Calibri" panose="020F0502020204030204" pitchFamily="34" charset="0"/>
              </a:rPr>
              <a:t>Pajaro</a:t>
            </a:r>
            <a:r>
              <a:rPr lang="en-US" sz="1800" dirty="0">
                <a:solidFill>
                  <a:schemeClr val="tx1"/>
                </a:solidFill>
                <a:latin typeface="Calibri" panose="020F0502020204030204" pitchFamily="34" charset="0"/>
                <a:cs typeface="Calibri" panose="020F0502020204030204" pitchFamily="34" charset="0"/>
              </a:rPr>
              <a:t> Valley Water Management, Div. B</a:t>
            </a:r>
          </a:p>
        </p:txBody>
      </p:sp>
      <p:sp>
        <p:nvSpPr>
          <p:cNvPr id="4" name="TextBox 3">
            <a:extLst>
              <a:ext uri="{FF2B5EF4-FFF2-40B4-BE49-F238E27FC236}">
                <a16:creationId xmlns:a16="http://schemas.microsoft.com/office/drawing/2014/main" id="{FE8E3CAB-AC18-4AED-9BA0-36C3C63F31F2}"/>
              </a:ext>
            </a:extLst>
          </p:cNvPr>
          <p:cNvSpPr txBox="1"/>
          <p:nvPr/>
        </p:nvSpPr>
        <p:spPr>
          <a:xfrm>
            <a:off x="6211890" y="5824119"/>
            <a:ext cx="5759286" cy="738664"/>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If there was an insufficient number of candidates who filed, they will be appointed in-lieu of election. There were three vacancies where no one filed. Someone will be appointed to fill those spots and serve the full term. </a:t>
            </a:r>
          </a:p>
        </p:txBody>
      </p:sp>
    </p:spTree>
    <p:extLst>
      <p:ext uri="{BB962C8B-B14F-4D97-AF65-F5344CB8AC3E}">
        <p14:creationId xmlns:p14="http://schemas.microsoft.com/office/powerpoint/2010/main" val="310578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10">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93A7B1E6-AF46-41D5-967D-6350DA3D0C9D}"/>
              </a:ext>
            </a:extLst>
          </p:cNvPr>
          <p:cNvSpPr>
            <a:spLocks noGrp="1"/>
          </p:cNvSpPr>
          <p:nvPr>
            <p:ph type="title"/>
          </p:nvPr>
        </p:nvSpPr>
        <p:spPr>
          <a:xfrm>
            <a:off x="1154955" y="973667"/>
            <a:ext cx="2942210" cy="4833745"/>
          </a:xfrm>
        </p:spPr>
        <p:txBody>
          <a:bodyPr>
            <a:normAutofit/>
          </a:bodyPr>
          <a:lstStyle/>
          <a:p>
            <a:r>
              <a:rPr lang="en-US" dirty="0">
                <a:solidFill>
                  <a:srgbClr val="EBEBEB"/>
                </a:solidFill>
                <a:latin typeface="Calibri" panose="020F0502020204030204" pitchFamily="34" charset="0"/>
                <a:cs typeface="Calibri" panose="020F0502020204030204" pitchFamily="34" charset="0"/>
              </a:rPr>
              <a:t>Local Measures</a:t>
            </a:r>
          </a:p>
        </p:txBody>
      </p:sp>
      <p:sp>
        <p:nvSpPr>
          <p:cNvPr id="23" name="Rectangle 19">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4" name="Content Placeholder 4">
            <a:extLst>
              <a:ext uri="{FF2B5EF4-FFF2-40B4-BE49-F238E27FC236}">
                <a16:creationId xmlns:a16="http://schemas.microsoft.com/office/drawing/2014/main" id="{1284F37B-05BF-4225-AAA3-5EA107E60E63}"/>
              </a:ext>
            </a:extLst>
          </p:cNvPr>
          <p:cNvGraphicFramePr>
            <a:graphicFrameLocks noGrp="1"/>
          </p:cNvGraphicFramePr>
          <p:nvPr>
            <p:ph idx="1"/>
            <p:extLst>
              <p:ext uri="{D42A27DB-BD31-4B8C-83A1-F6EECF244321}">
                <p14:modId xmlns:p14="http://schemas.microsoft.com/office/powerpoint/2010/main" val="3950646739"/>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753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8F57-F099-43F0-B4F4-0CD356CEEC3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Propositions </a:t>
            </a:r>
          </a:p>
        </p:txBody>
      </p:sp>
      <p:sp>
        <p:nvSpPr>
          <p:cNvPr id="3" name="Content Placeholder 2">
            <a:extLst>
              <a:ext uri="{FF2B5EF4-FFF2-40B4-BE49-F238E27FC236}">
                <a16:creationId xmlns:a16="http://schemas.microsoft.com/office/drawing/2014/main" id="{8F7329EB-7836-497A-9453-B97BABD374E8}"/>
              </a:ext>
            </a:extLst>
          </p:cNvPr>
          <p:cNvSpPr>
            <a:spLocks noGrp="1"/>
          </p:cNvSpPr>
          <p:nvPr>
            <p:ph idx="1"/>
          </p:nvPr>
        </p:nvSpPr>
        <p:spPr>
          <a:xfrm>
            <a:off x="1122830" y="2343440"/>
            <a:ext cx="9262741" cy="4040581"/>
          </a:xfrm>
        </p:spPr>
        <p:txBody>
          <a:bodyPr>
            <a:normAutofit fontScale="85000" lnSpcReduction="10000"/>
          </a:bodyPr>
          <a:lstStyle/>
          <a:p>
            <a:pPr marL="0" indent="0">
              <a:lnSpc>
                <a:spcPct val="120000"/>
              </a:lnSpc>
              <a:buNone/>
            </a:pPr>
            <a:r>
              <a:rPr lang="en-US" b="1" dirty="0">
                <a:solidFill>
                  <a:schemeClr val="tx1"/>
                </a:solidFill>
                <a:latin typeface="Calibri" panose="020F0502020204030204" pitchFamily="34" charset="0"/>
                <a:cs typeface="Calibri" panose="020F0502020204030204" pitchFamily="34" charset="0"/>
              </a:rPr>
              <a:t>Proposition 14: Bonds</a:t>
            </a:r>
          </a:p>
          <a:p>
            <a:pPr>
              <a:lnSpc>
                <a:spcPct val="120000"/>
              </a:lnSpc>
            </a:pPr>
            <a:r>
              <a:rPr lang="en-US" dirty="0">
                <a:solidFill>
                  <a:schemeClr val="tx1"/>
                </a:solidFill>
                <a:latin typeface="Calibri" panose="020F0502020204030204" pitchFamily="34" charset="0"/>
                <a:cs typeface="Calibri" panose="020F0502020204030204" pitchFamily="34" charset="0"/>
              </a:rPr>
              <a:t>Would issue $5.5 billion in bonds to stem cell and other medical research.</a:t>
            </a:r>
          </a:p>
          <a:p>
            <a:pPr>
              <a:lnSpc>
                <a:spcPct val="120000"/>
              </a:lnSpc>
            </a:pPr>
            <a:r>
              <a:rPr lang="en-US" dirty="0">
                <a:solidFill>
                  <a:schemeClr val="tx1"/>
                </a:solidFill>
                <a:latin typeface="Calibri" panose="020F0502020204030204" pitchFamily="34" charset="0"/>
                <a:cs typeface="Calibri" panose="020F0502020204030204" pitchFamily="34" charset="0"/>
              </a:rPr>
              <a:t>Dedicates $1.5 billion to fund research and therapy for Alzheimer’s, Parkinson’s, stroke, epilepsy, and other brain and central nervous system diseases and conditions.</a:t>
            </a:r>
          </a:p>
          <a:p>
            <a:pPr marL="0" indent="0">
              <a:lnSpc>
                <a:spcPct val="120000"/>
              </a:lnSpc>
              <a:buNone/>
            </a:pPr>
            <a:r>
              <a:rPr lang="en-US" b="1" dirty="0">
                <a:solidFill>
                  <a:schemeClr val="tx1"/>
                </a:solidFill>
                <a:latin typeface="Calibri" panose="020F0502020204030204" pitchFamily="34" charset="0"/>
                <a:cs typeface="Calibri" panose="020F0502020204030204" pitchFamily="34" charset="0"/>
              </a:rPr>
              <a:t>Proposition 15: Tax Assessment</a:t>
            </a:r>
          </a:p>
          <a:p>
            <a:pPr>
              <a:lnSpc>
                <a:spcPct val="120000"/>
              </a:lnSpc>
            </a:pPr>
            <a:r>
              <a:rPr lang="en-US" dirty="0">
                <a:solidFill>
                  <a:schemeClr val="tx1"/>
                </a:solidFill>
                <a:latin typeface="Calibri" panose="020F0502020204030204" pitchFamily="34" charset="0"/>
                <a:cs typeface="Calibri" panose="020F0502020204030204" pitchFamily="34" charset="0"/>
              </a:rPr>
              <a:t>Amends Proposition 13 (1978), which limits property tax increases.</a:t>
            </a:r>
          </a:p>
          <a:p>
            <a:pPr>
              <a:lnSpc>
                <a:spcPct val="120000"/>
              </a:lnSpc>
            </a:pPr>
            <a:r>
              <a:rPr lang="en-US" dirty="0">
                <a:solidFill>
                  <a:schemeClr val="tx1"/>
                </a:solidFill>
                <a:latin typeface="Calibri" panose="020F0502020204030204" pitchFamily="34" charset="0"/>
                <a:cs typeface="Calibri" panose="020F0502020204030204" pitchFamily="34" charset="0"/>
              </a:rPr>
              <a:t>Would increase funding for public schools, community colleges, and local governments.</a:t>
            </a:r>
          </a:p>
          <a:p>
            <a:pPr>
              <a:lnSpc>
                <a:spcPct val="120000"/>
              </a:lnSpc>
            </a:pPr>
            <a:r>
              <a:rPr lang="en-US" dirty="0">
                <a:solidFill>
                  <a:schemeClr val="tx1"/>
                </a:solidFill>
                <a:latin typeface="Calibri" panose="020F0502020204030204" pitchFamily="34" charset="0"/>
                <a:cs typeface="Calibri" panose="020F0502020204030204" pitchFamily="34" charset="0"/>
              </a:rPr>
              <a:t>Taxes commercial and industrial properties based on current market value instead of purchase price.</a:t>
            </a:r>
          </a:p>
          <a:p>
            <a:pPr marL="0" indent="0">
              <a:lnSpc>
                <a:spcPct val="120000"/>
              </a:lnSpc>
              <a:buNone/>
            </a:pPr>
            <a:r>
              <a:rPr lang="en-US" b="1" dirty="0">
                <a:solidFill>
                  <a:schemeClr val="tx1"/>
                </a:solidFill>
                <a:latin typeface="Calibri" panose="020F0502020204030204" pitchFamily="34" charset="0"/>
                <a:cs typeface="Calibri" panose="020F0502020204030204" pitchFamily="34" charset="0"/>
              </a:rPr>
              <a:t>Proposition 16: Affirmative Action</a:t>
            </a:r>
          </a:p>
          <a:p>
            <a:pPr>
              <a:lnSpc>
                <a:spcPct val="120000"/>
              </a:lnSpc>
            </a:pPr>
            <a:r>
              <a:rPr lang="en-US" dirty="0">
                <a:solidFill>
                  <a:schemeClr val="tx1"/>
                </a:solidFill>
                <a:latin typeface="Calibri" panose="020F0502020204030204" pitchFamily="34" charset="0"/>
                <a:cs typeface="Calibri" panose="020F0502020204030204" pitchFamily="34" charset="0"/>
              </a:rPr>
              <a:t>Permits government decision-making policies to consider race, sex, color, ethnicity, or national origin to address diversity by repealing Proposition 209 (1996). </a:t>
            </a:r>
          </a:p>
        </p:txBody>
      </p:sp>
    </p:spTree>
    <p:extLst>
      <p:ext uri="{BB962C8B-B14F-4D97-AF65-F5344CB8AC3E}">
        <p14:creationId xmlns:p14="http://schemas.microsoft.com/office/powerpoint/2010/main" val="185201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8F57-F099-43F0-B4F4-0CD356CEEC3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Propositions – cont. </a:t>
            </a:r>
          </a:p>
        </p:txBody>
      </p:sp>
      <p:sp>
        <p:nvSpPr>
          <p:cNvPr id="3" name="Content Placeholder 2">
            <a:extLst>
              <a:ext uri="{FF2B5EF4-FFF2-40B4-BE49-F238E27FC236}">
                <a16:creationId xmlns:a16="http://schemas.microsoft.com/office/drawing/2014/main" id="{8F7329EB-7836-497A-9453-B97BABD374E8}"/>
              </a:ext>
            </a:extLst>
          </p:cNvPr>
          <p:cNvSpPr>
            <a:spLocks noGrp="1"/>
          </p:cNvSpPr>
          <p:nvPr>
            <p:ph idx="1"/>
          </p:nvPr>
        </p:nvSpPr>
        <p:spPr>
          <a:xfrm>
            <a:off x="1122830" y="2343440"/>
            <a:ext cx="9262741" cy="4040581"/>
          </a:xfrm>
        </p:spPr>
        <p:txBody>
          <a:bodyPr>
            <a:normAutofit fontScale="92500" lnSpcReduction="10000"/>
          </a:bodyPr>
          <a:lstStyle/>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17: Voting Rights</a:t>
            </a:r>
          </a:p>
          <a:p>
            <a:pPr>
              <a:spcBef>
                <a:spcPts val="0"/>
              </a:spcBef>
              <a:spcAft>
                <a:spcPts val="1200"/>
              </a:spcAft>
              <a:buFont typeface="Wingdings 3" panose="05040102010807070707" pitchFamily="18" charset="2"/>
              <a:buChar char=""/>
            </a:pPr>
            <a:r>
              <a:rPr lang="en-US" sz="1600" dirty="0">
                <a:solidFill>
                  <a:schemeClr val="tx1"/>
                </a:solidFill>
                <a:latin typeface="Calibri" panose="020F0502020204030204" pitchFamily="34" charset="0"/>
                <a:cs typeface="Calibri" panose="020F0502020204030204" pitchFamily="34" charset="0"/>
              </a:rPr>
              <a:t>Would restore voting rights of people on parole upon completion of their prison term.</a:t>
            </a:r>
          </a:p>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18: Voting Age</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Seventeen-year-olds would be allowed to vote in primary elections, if they turn 18 before the general election.</a:t>
            </a:r>
          </a:p>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19: Property Tax</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Permits homeowners who are over 55, severely disabled or victims of wildfires and other disasters, to transfer their primary residence’s property tax base to a replacement residence of any value, anywhere in the state. </a:t>
            </a:r>
          </a:p>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20: Parole</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Restricts parole for non-violent offenders and authorizes felony sentences for certain theft crimes currently treated only as misdemeanors. </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Makes various changes to the process created by Proposition 57 (2016) for considering the release of inmates from prison. </a:t>
            </a:r>
          </a:p>
        </p:txBody>
      </p:sp>
    </p:spTree>
    <p:extLst>
      <p:ext uri="{BB962C8B-B14F-4D97-AF65-F5344CB8AC3E}">
        <p14:creationId xmlns:p14="http://schemas.microsoft.com/office/powerpoint/2010/main" val="205977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2" name="Rectangle 31">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A44BCB3-4AF6-4907-9593-578D9A65F4A7}"/>
              </a:ext>
            </a:extLst>
          </p:cNvPr>
          <p:cNvSpPr>
            <a:spLocks noGrp="1"/>
          </p:cNvSpPr>
          <p:nvPr>
            <p:ph type="title"/>
          </p:nvPr>
        </p:nvSpPr>
        <p:spPr>
          <a:xfrm>
            <a:off x="7796879" y="1430303"/>
            <a:ext cx="3595799" cy="3281957"/>
          </a:xfrm>
        </p:spPr>
        <p:txBody>
          <a:bodyPr vert="horz" lIns="91440" tIns="45720" rIns="91440" bIns="45720" rtlCol="0" anchor="b">
            <a:normAutofit/>
          </a:bodyPr>
          <a:lstStyle/>
          <a:p>
            <a:pPr>
              <a:lnSpc>
                <a:spcPct val="90000"/>
              </a:lnSpc>
            </a:pPr>
            <a:r>
              <a:rPr lang="en-US" sz="3000" b="0" i="0" kern="1200" dirty="0">
                <a:solidFill>
                  <a:srgbClr val="EBEBEB"/>
                </a:solidFill>
                <a:latin typeface="+mj-lt"/>
                <a:ea typeface="+mj-ea"/>
                <a:cs typeface="+mj-cs"/>
              </a:rPr>
              <a:t>Ballots will be mailed Fri. Oct. 2! </a:t>
            </a:r>
            <a:br>
              <a:rPr lang="en-US" sz="3000" b="0" i="0" kern="1200" dirty="0">
                <a:solidFill>
                  <a:srgbClr val="EBEBEB"/>
                </a:solidFill>
                <a:latin typeface="+mj-lt"/>
                <a:ea typeface="+mj-ea"/>
                <a:cs typeface="+mj-cs"/>
              </a:rPr>
            </a:br>
            <a:br>
              <a:rPr lang="en-US" sz="3000" b="0" i="0" kern="1200" dirty="0">
                <a:solidFill>
                  <a:srgbClr val="EBEBEB"/>
                </a:solidFill>
                <a:latin typeface="+mj-lt"/>
                <a:ea typeface="+mj-ea"/>
                <a:cs typeface="+mj-cs"/>
              </a:rPr>
            </a:br>
            <a:r>
              <a:rPr lang="en-US" sz="3000" b="0" i="0" kern="1200" dirty="0">
                <a:solidFill>
                  <a:srgbClr val="EBEBEB"/>
                </a:solidFill>
                <a:latin typeface="+mj-lt"/>
                <a:ea typeface="+mj-ea"/>
                <a:cs typeface="+mj-cs"/>
              </a:rPr>
              <a:t>Our ballots will be mailed with a hug and a kiss!</a:t>
            </a:r>
          </a:p>
        </p:txBody>
      </p:sp>
      <p:pic>
        <p:nvPicPr>
          <p:cNvPr id="5" name="Content Placeholder 3" descr="A screenshot of a map&#10;&#10;Description automatically generated">
            <a:extLst>
              <a:ext uri="{FF2B5EF4-FFF2-40B4-BE49-F238E27FC236}">
                <a16:creationId xmlns:a16="http://schemas.microsoft.com/office/drawing/2014/main" id="{BBB04CE4-E712-498D-8E24-EC390C313640}"/>
              </a:ext>
            </a:extLst>
          </p:cNvPr>
          <p:cNvPicPr>
            <a:picLocks noGrp="1" noChangeAspect="1"/>
          </p:cNvPicPr>
          <p:nvPr>
            <p:ph idx="1"/>
          </p:nvPr>
        </p:nvPicPr>
        <p:blipFill rotWithShape="1">
          <a:blip r:embed="rId3"/>
          <a:srcRect l="8989"/>
          <a:stretch/>
        </p:blipFill>
        <p:spPr>
          <a:xfrm>
            <a:off x="1281450" y="1113063"/>
            <a:ext cx="6127533"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2706263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8F57-F099-43F0-B4F4-0CD356CEEC3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Propositions – cont. </a:t>
            </a:r>
          </a:p>
        </p:txBody>
      </p:sp>
      <p:sp>
        <p:nvSpPr>
          <p:cNvPr id="3" name="Content Placeholder 2">
            <a:extLst>
              <a:ext uri="{FF2B5EF4-FFF2-40B4-BE49-F238E27FC236}">
                <a16:creationId xmlns:a16="http://schemas.microsoft.com/office/drawing/2014/main" id="{8F7329EB-7836-497A-9453-B97BABD374E8}"/>
              </a:ext>
            </a:extLst>
          </p:cNvPr>
          <p:cNvSpPr>
            <a:spLocks noGrp="1"/>
          </p:cNvSpPr>
          <p:nvPr>
            <p:ph idx="1"/>
          </p:nvPr>
        </p:nvSpPr>
        <p:spPr>
          <a:xfrm>
            <a:off x="1122830" y="2343440"/>
            <a:ext cx="9262741" cy="4040581"/>
          </a:xfrm>
        </p:spPr>
        <p:txBody>
          <a:bodyPr>
            <a:normAutofit fontScale="92500" lnSpcReduction="20000"/>
          </a:bodyPr>
          <a:lstStyle/>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21: Rent Control</a:t>
            </a:r>
          </a:p>
          <a:p>
            <a:pPr>
              <a:spcBef>
                <a:spcPts val="0"/>
              </a:spcBef>
              <a:spcAft>
                <a:spcPts val="1200"/>
              </a:spcAft>
              <a:buFont typeface="Wingdings 3" panose="05040102010807070707" pitchFamily="18" charset="2"/>
              <a:buChar char=""/>
            </a:pPr>
            <a:r>
              <a:rPr lang="en-US" sz="1600" dirty="0">
                <a:solidFill>
                  <a:schemeClr val="tx1"/>
                </a:solidFill>
                <a:latin typeface="Calibri" panose="020F0502020204030204" pitchFamily="34" charset="0"/>
                <a:cs typeface="Calibri" panose="020F0502020204030204" pitchFamily="34" charset="0"/>
              </a:rPr>
              <a:t>Would allow local governments to establish rent control on housing over 15-years-old, with an exception for landlords who own no more than two homes.</a:t>
            </a:r>
          </a:p>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22: App-based Employment</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Drivers for companies like Lyft, Uber and </a:t>
            </a:r>
            <a:r>
              <a:rPr lang="en-US" sz="1600" dirty="0" err="1">
                <a:solidFill>
                  <a:schemeClr val="tx1"/>
                </a:solidFill>
                <a:latin typeface="Calibri" panose="020F0502020204030204" pitchFamily="34" charset="0"/>
                <a:cs typeface="Calibri" panose="020F0502020204030204" pitchFamily="34" charset="0"/>
              </a:rPr>
              <a:t>Doordash</a:t>
            </a:r>
            <a:r>
              <a:rPr lang="en-US" sz="1600" dirty="0">
                <a:solidFill>
                  <a:schemeClr val="tx1"/>
                </a:solidFill>
                <a:latin typeface="Calibri" panose="020F0502020204030204" pitchFamily="34" charset="0"/>
                <a:cs typeface="Calibri" panose="020F0502020204030204" pitchFamily="34" charset="0"/>
              </a:rPr>
              <a:t> would continue to be classified as independent contractors instead of employees.</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Criminalizes impersonation of app-based drivers and requires background checks.</a:t>
            </a:r>
          </a:p>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23: Dialysis Clinics</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Requires at least one licensed physician on site during treatment at kidney dialysis clinics; clinics could be exempt from this requirement if there is a shortage of qualified licensed physicians and the clinic has at least one nurse practitioner or physician assistant on site. </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Requires state approval for clinic closures or service reductions.</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Dialysis clinics would be required to report infection data.</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Prohibits clinics from discriminating against clients based on payment source.</a:t>
            </a:r>
          </a:p>
        </p:txBody>
      </p:sp>
    </p:spTree>
    <p:extLst>
      <p:ext uri="{BB962C8B-B14F-4D97-AF65-F5344CB8AC3E}">
        <p14:creationId xmlns:p14="http://schemas.microsoft.com/office/powerpoint/2010/main" val="62074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8F57-F099-43F0-B4F4-0CD356CEEC3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Propositions – cont. </a:t>
            </a:r>
          </a:p>
        </p:txBody>
      </p:sp>
      <p:sp>
        <p:nvSpPr>
          <p:cNvPr id="3" name="Content Placeholder 2">
            <a:extLst>
              <a:ext uri="{FF2B5EF4-FFF2-40B4-BE49-F238E27FC236}">
                <a16:creationId xmlns:a16="http://schemas.microsoft.com/office/drawing/2014/main" id="{8F7329EB-7836-497A-9453-B97BABD374E8}"/>
              </a:ext>
            </a:extLst>
          </p:cNvPr>
          <p:cNvSpPr>
            <a:spLocks noGrp="1"/>
          </p:cNvSpPr>
          <p:nvPr>
            <p:ph idx="1"/>
          </p:nvPr>
        </p:nvSpPr>
        <p:spPr>
          <a:xfrm>
            <a:off x="1122830" y="2343440"/>
            <a:ext cx="9262741" cy="4040581"/>
          </a:xfrm>
        </p:spPr>
        <p:txBody>
          <a:bodyPr>
            <a:normAutofit/>
          </a:bodyPr>
          <a:lstStyle/>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24: Consumer Privacy Laws</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Would allow consumers to prevent businesses from sharing personal information, to correct inaccurate personal information, and to limit businesses’ use of “sensitive personal information”</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Triples maximum penalties for violations concerning consumers under age 16.</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Establishes the California Privacy Protection Agency to enforce and implement consumer privacy laws and impose fines.</a:t>
            </a:r>
          </a:p>
          <a:p>
            <a:pPr marL="0" indent="0">
              <a:spcBef>
                <a:spcPts val="0"/>
              </a:spcBef>
              <a:spcAft>
                <a:spcPts val="1200"/>
              </a:spcAft>
              <a:buNone/>
            </a:pPr>
            <a:r>
              <a:rPr lang="en-US" sz="1600" b="1" dirty="0">
                <a:solidFill>
                  <a:schemeClr val="tx1"/>
                </a:solidFill>
                <a:latin typeface="Calibri" panose="020F0502020204030204" pitchFamily="34" charset="0"/>
                <a:cs typeface="Calibri" panose="020F0502020204030204" pitchFamily="34" charset="0"/>
              </a:rPr>
              <a:t>Proposition 25: Bail System - Referendum</a:t>
            </a:r>
          </a:p>
          <a:p>
            <a:pPr>
              <a:spcBef>
                <a:spcPts val="0"/>
              </a:spcBef>
              <a:spcAft>
                <a:spcPts val="1200"/>
              </a:spcAft>
            </a:pPr>
            <a:r>
              <a:rPr lang="en-US" sz="1600" dirty="0">
                <a:solidFill>
                  <a:schemeClr val="tx1"/>
                </a:solidFill>
                <a:latin typeface="Calibri" panose="020F0502020204030204" pitchFamily="34" charset="0"/>
                <a:cs typeface="Calibri" panose="020F0502020204030204" pitchFamily="34" charset="0"/>
              </a:rPr>
              <a:t>A “Yes” vote approves and a “No” vote rejects a 2018 law that: </a:t>
            </a:r>
          </a:p>
          <a:p>
            <a:pPr lvl="1">
              <a:spcBef>
                <a:spcPts val="0"/>
              </a:spcBef>
              <a:spcAft>
                <a:spcPts val="1200"/>
              </a:spcAft>
            </a:pPr>
            <a:r>
              <a:rPr lang="en-US" dirty="0">
                <a:solidFill>
                  <a:schemeClr val="tx1"/>
                </a:solidFill>
                <a:latin typeface="Calibri" panose="020F0502020204030204" pitchFamily="34" charset="0"/>
                <a:cs typeface="Calibri" panose="020F0502020204030204" pitchFamily="34" charset="0"/>
              </a:rPr>
              <a:t>Replaced the state's money bail system with a system based on a determination of public safety and flight risk.</a:t>
            </a:r>
          </a:p>
          <a:p>
            <a:pPr lvl="1">
              <a:spcBef>
                <a:spcPts val="0"/>
              </a:spcBef>
              <a:spcAft>
                <a:spcPts val="1200"/>
              </a:spcAft>
            </a:pPr>
            <a:r>
              <a:rPr lang="en-US" dirty="0">
                <a:solidFill>
                  <a:schemeClr val="tx1"/>
                </a:solidFill>
                <a:latin typeface="Calibri" panose="020F0502020204030204" pitchFamily="34" charset="0"/>
                <a:cs typeface="Calibri" panose="020F0502020204030204" pitchFamily="34" charset="0"/>
              </a:rPr>
              <a:t>Limits detention of a person in jail before trial for most misdemeanors.</a:t>
            </a:r>
          </a:p>
        </p:txBody>
      </p:sp>
    </p:spTree>
    <p:extLst>
      <p:ext uri="{BB962C8B-B14F-4D97-AF65-F5344CB8AC3E}">
        <p14:creationId xmlns:p14="http://schemas.microsoft.com/office/powerpoint/2010/main" val="6687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4" name="Freeform: Shape 1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E22D21D-405A-43E4-BFB0-B49E68B53277}"/>
              </a:ext>
            </a:extLst>
          </p:cNvPr>
          <p:cNvSpPr>
            <a:spLocks noGrp="1"/>
          </p:cNvSpPr>
          <p:nvPr>
            <p:ph type="title"/>
          </p:nvPr>
        </p:nvSpPr>
        <p:spPr>
          <a:xfrm>
            <a:off x="1154955" y="973668"/>
            <a:ext cx="2942210" cy="1582920"/>
          </a:xfrm>
        </p:spPr>
        <p:txBody>
          <a:bodyPr>
            <a:normAutofit fontScale="90000"/>
          </a:bodyPr>
          <a:lstStyle/>
          <a:p>
            <a:r>
              <a:rPr lang="en-US" dirty="0">
                <a:solidFill>
                  <a:srgbClr val="EBEBEB"/>
                </a:solidFill>
                <a:latin typeface="Calibri" panose="020F0502020204030204" pitchFamily="34" charset="0"/>
                <a:cs typeface="Calibri" panose="020F0502020204030204" pitchFamily="34" charset="0"/>
              </a:rPr>
              <a:t>County Voter Information Guide	</a:t>
            </a:r>
          </a:p>
        </p:txBody>
      </p:sp>
      <p:pic>
        <p:nvPicPr>
          <p:cNvPr id="5" name="Content Placeholder 4">
            <a:extLst>
              <a:ext uri="{FF2B5EF4-FFF2-40B4-BE49-F238E27FC236}">
                <a16:creationId xmlns:a16="http://schemas.microsoft.com/office/drawing/2014/main" id="{5BC894F8-056D-44E7-94BE-40A1194E5F39}"/>
              </a:ext>
            </a:extLst>
          </p:cNvPr>
          <p:cNvPicPr>
            <a:picLocks noChangeAspect="1"/>
          </p:cNvPicPr>
          <p:nvPr/>
        </p:nvPicPr>
        <p:blipFill>
          <a:blip r:embed="rId2"/>
          <a:stretch>
            <a:fillRect/>
          </a:stretch>
        </p:blipFill>
        <p:spPr>
          <a:xfrm>
            <a:off x="5787827" y="783983"/>
            <a:ext cx="4226650" cy="5250498"/>
          </a:xfrm>
          <a:prstGeom prst="rect">
            <a:avLst/>
          </a:prstGeom>
        </p:spPr>
      </p:pic>
      <p:sp>
        <p:nvSpPr>
          <p:cNvPr id="18" name="Rectangle 1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C1812F12-0F35-4023-9499-65B7FC3634ED}"/>
              </a:ext>
            </a:extLst>
          </p:cNvPr>
          <p:cNvSpPr>
            <a:spLocks noGrp="1"/>
          </p:cNvSpPr>
          <p:nvPr>
            <p:ph idx="1"/>
          </p:nvPr>
        </p:nvSpPr>
        <p:spPr>
          <a:xfrm>
            <a:off x="1154955" y="2895600"/>
            <a:ext cx="3133726" cy="3124200"/>
          </a:xfrm>
        </p:spPr>
        <p:txBody>
          <a:bodyPr>
            <a:normAutofit/>
          </a:bodyPr>
          <a:lstStyle/>
          <a:p>
            <a:r>
              <a:rPr lang="en-US" dirty="0">
                <a:solidFill>
                  <a:srgbClr val="FFFFFF"/>
                </a:solidFill>
                <a:latin typeface="Calibri" panose="020F0502020204030204" pitchFamily="34" charset="0"/>
                <a:cs typeface="Calibri" panose="020F0502020204030204" pitchFamily="34" charset="0"/>
              </a:rPr>
              <a:t>All guides should be in the mail by tomorrow. Final truck arrives in San Jose tonight.</a:t>
            </a:r>
          </a:p>
          <a:p>
            <a:r>
              <a:rPr lang="en-US" dirty="0">
                <a:solidFill>
                  <a:srgbClr val="FFFFFF"/>
                </a:solidFill>
                <a:latin typeface="Calibri" panose="020F0502020204030204" pitchFamily="34" charset="0"/>
                <a:cs typeface="Calibri" panose="020F0502020204030204" pitchFamily="34" charset="0"/>
              </a:rPr>
              <a:t>Guide contains Candidate statements, Local measures, info about voting, drop boxes &amp; voting locations</a:t>
            </a:r>
          </a:p>
        </p:txBody>
      </p:sp>
      <p:sp>
        <p:nvSpPr>
          <p:cNvPr id="2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142427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C7053F-29A8-48E1-9B20-3011A0AFD2B0}"/>
              </a:ext>
            </a:extLst>
          </p:cNvPr>
          <p:cNvSpPr/>
          <p:nvPr/>
        </p:nvSpPr>
        <p:spPr>
          <a:xfrm>
            <a:off x="7346783" y="2308668"/>
            <a:ext cx="3129736" cy="374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03E6CD-4444-44D8-8E72-5BD1A19A0FBA}"/>
              </a:ext>
            </a:extLst>
          </p:cNvPr>
          <p:cNvSpPr/>
          <p:nvPr/>
        </p:nvSpPr>
        <p:spPr>
          <a:xfrm>
            <a:off x="1359018" y="2290194"/>
            <a:ext cx="3129736" cy="3741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AE171-787B-44F3-B14E-59BD973093C7}"/>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Two State VIGS – only one mailed to voters</a:t>
            </a:r>
          </a:p>
        </p:txBody>
      </p:sp>
      <p:pic>
        <p:nvPicPr>
          <p:cNvPr id="5" name="Content Placeholder 4">
            <a:extLst>
              <a:ext uri="{FF2B5EF4-FFF2-40B4-BE49-F238E27FC236}">
                <a16:creationId xmlns:a16="http://schemas.microsoft.com/office/drawing/2014/main" id="{B65FBEB6-4675-47EC-8A46-34B8BF1D9B42}"/>
              </a:ext>
            </a:extLst>
          </p:cNvPr>
          <p:cNvPicPr>
            <a:picLocks noGrp="1" noChangeAspect="1"/>
          </p:cNvPicPr>
          <p:nvPr>
            <p:ph idx="1"/>
          </p:nvPr>
        </p:nvPicPr>
        <p:blipFill>
          <a:blip r:embed="rId2"/>
          <a:stretch>
            <a:fillRect/>
          </a:stretch>
        </p:blipFill>
        <p:spPr>
          <a:xfrm>
            <a:off x="1614806" y="2468032"/>
            <a:ext cx="2662895" cy="3416300"/>
          </a:xfrm>
          <a:prstGeom prst="rect">
            <a:avLst/>
          </a:prstGeom>
        </p:spPr>
      </p:pic>
      <p:pic>
        <p:nvPicPr>
          <p:cNvPr id="7" name="Picture 6">
            <a:extLst>
              <a:ext uri="{FF2B5EF4-FFF2-40B4-BE49-F238E27FC236}">
                <a16:creationId xmlns:a16="http://schemas.microsoft.com/office/drawing/2014/main" id="{ED6394E8-B16E-4B2D-951C-1E2291BBCD5A}"/>
              </a:ext>
            </a:extLst>
          </p:cNvPr>
          <p:cNvPicPr>
            <a:picLocks noChangeAspect="1"/>
          </p:cNvPicPr>
          <p:nvPr/>
        </p:nvPicPr>
        <p:blipFill>
          <a:blip r:embed="rId3"/>
          <a:stretch>
            <a:fillRect/>
          </a:stretch>
        </p:blipFill>
        <p:spPr>
          <a:xfrm>
            <a:off x="7579817" y="2424402"/>
            <a:ext cx="2663665" cy="3503560"/>
          </a:xfrm>
          <a:prstGeom prst="rect">
            <a:avLst/>
          </a:prstGeom>
        </p:spPr>
      </p:pic>
      <p:sp>
        <p:nvSpPr>
          <p:cNvPr id="8" name="TextBox 7">
            <a:extLst>
              <a:ext uri="{FF2B5EF4-FFF2-40B4-BE49-F238E27FC236}">
                <a16:creationId xmlns:a16="http://schemas.microsoft.com/office/drawing/2014/main" id="{4684A852-F25D-4D8C-BEB3-9FFB81893481}"/>
              </a:ext>
            </a:extLst>
          </p:cNvPr>
          <p:cNvSpPr txBox="1"/>
          <p:nvPr/>
        </p:nvSpPr>
        <p:spPr>
          <a:xfrm>
            <a:off x="698535" y="6108881"/>
            <a:ext cx="4450702"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This guide contains a summary of the 12 State Props + text of Prop 14.</a:t>
            </a:r>
          </a:p>
        </p:txBody>
      </p:sp>
      <p:sp>
        <p:nvSpPr>
          <p:cNvPr id="9" name="TextBox 8">
            <a:extLst>
              <a:ext uri="{FF2B5EF4-FFF2-40B4-BE49-F238E27FC236}">
                <a16:creationId xmlns:a16="http://schemas.microsoft.com/office/drawing/2014/main" id="{71D4A052-B70D-4FAF-9A27-312C7E69AED8}"/>
              </a:ext>
            </a:extLst>
          </p:cNvPr>
          <p:cNvSpPr txBox="1"/>
          <p:nvPr/>
        </p:nvSpPr>
        <p:spPr>
          <a:xfrm>
            <a:off x="6208816" y="6102188"/>
            <a:ext cx="5828523"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This guide is not mailed to voters. You have to ask for it. Call 831-454-2060. This guide contains the text of Props 15 – 25.</a:t>
            </a:r>
          </a:p>
        </p:txBody>
      </p:sp>
      <p:sp>
        <p:nvSpPr>
          <p:cNvPr id="10" name="TextBox 9">
            <a:extLst>
              <a:ext uri="{FF2B5EF4-FFF2-40B4-BE49-F238E27FC236}">
                <a16:creationId xmlns:a16="http://schemas.microsoft.com/office/drawing/2014/main" id="{5C17B10C-2E9D-428A-B810-1138DD081EDA}"/>
              </a:ext>
            </a:extLst>
          </p:cNvPr>
          <p:cNvSpPr txBox="1"/>
          <p:nvPr/>
        </p:nvSpPr>
        <p:spPr>
          <a:xfrm rot="20014204">
            <a:off x="4854079" y="3481328"/>
            <a:ext cx="2127379" cy="923330"/>
          </a:xfrm>
          <a:prstGeom prst="rect">
            <a:avLst/>
          </a:prstGeom>
          <a:noFill/>
        </p:spPr>
        <p:txBody>
          <a:bodyPr wrap="square" rtlCol="0">
            <a:spAutoFit/>
          </a:bodyPr>
          <a:lstStyle/>
          <a:p>
            <a:r>
              <a:rPr lang="en-US" b="1" dirty="0">
                <a:solidFill>
                  <a:schemeClr val="tx2">
                    <a:lumMod val="75000"/>
                  </a:schemeClr>
                </a:solidFill>
              </a:rPr>
              <a:t>Both guides are available online at sos.ca.gov</a:t>
            </a:r>
          </a:p>
        </p:txBody>
      </p:sp>
    </p:spTree>
    <p:extLst>
      <p:ext uri="{BB962C8B-B14F-4D97-AF65-F5344CB8AC3E}">
        <p14:creationId xmlns:p14="http://schemas.microsoft.com/office/powerpoint/2010/main" val="174762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3562-FC56-45D1-80DB-FF8B0F56ED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Easy Voter Guide</a:t>
            </a:r>
          </a:p>
        </p:txBody>
      </p:sp>
      <p:pic>
        <p:nvPicPr>
          <p:cNvPr id="5" name="Content Placeholder 4">
            <a:extLst>
              <a:ext uri="{FF2B5EF4-FFF2-40B4-BE49-F238E27FC236}">
                <a16:creationId xmlns:a16="http://schemas.microsoft.com/office/drawing/2014/main" id="{725D855D-5470-4782-B0AB-E8015AF597DE}"/>
              </a:ext>
            </a:extLst>
          </p:cNvPr>
          <p:cNvPicPr>
            <a:picLocks noGrp="1" noChangeAspect="1"/>
          </p:cNvPicPr>
          <p:nvPr>
            <p:ph idx="1"/>
          </p:nvPr>
        </p:nvPicPr>
        <p:blipFill>
          <a:blip r:embed="rId2"/>
          <a:stretch>
            <a:fillRect/>
          </a:stretch>
        </p:blipFill>
        <p:spPr>
          <a:xfrm>
            <a:off x="1155700" y="2463970"/>
            <a:ext cx="8824913" cy="2856460"/>
          </a:xfrm>
        </p:spPr>
      </p:pic>
      <p:sp>
        <p:nvSpPr>
          <p:cNvPr id="6" name="TextBox 5">
            <a:extLst>
              <a:ext uri="{FF2B5EF4-FFF2-40B4-BE49-F238E27FC236}">
                <a16:creationId xmlns:a16="http://schemas.microsoft.com/office/drawing/2014/main" id="{F3B2F16C-74BA-45C2-8D80-EF42B4AAE4B4}"/>
              </a:ext>
            </a:extLst>
          </p:cNvPr>
          <p:cNvSpPr txBox="1"/>
          <p:nvPr/>
        </p:nvSpPr>
        <p:spPr>
          <a:xfrm>
            <a:off x="1293274" y="5622722"/>
            <a:ext cx="8824913" cy="523220"/>
          </a:xfrm>
          <a:prstGeom prst="rect">
            <a:avLst/>
          </a:prstGeom>
          <a:noFill/>
        </p:spPr>
        <p:txBody>
          <a:bodyPr wrap="square" rtlCol="0">
            <a:spAutoFit/>
          </a:bodyPr>
          <a:lstStyle/>
          <a:p>
            <a:r>
              <a:rPr lang="en-US" sz="1400" b="0" i="0" dirty="0">
                <a:solidFill>
                  <a:srgbClr val="000000"/>
                </a:solidFill>
                <a:effectLst/>
                <a:latin typeface="Calibri" panose="020F0502020204030204" pitchFamily="34" charset="0"/>
                <a:cs typeface="Calibri" panose="020F0502020204030204" pitchFamily="34" charset="0"/>
              </a:rPr>
              <a:t>Produced for statewide elections in California since 1994, the Easy Voter Guide is a collaboration of the </a:t>
            </a:r>
            <a:r>
              <a:rPr lang="en-US" sz="1400" b="0" i="0" u="sng" strike="noStrike" dirty="0">
                <a:effectLst/>
                <a:latin typeface="Calibri" panose="020F0502020204030204" pitchFamily="34" charset="0"/>
                <a:cs typeface="Calibri" panose="020F0502020204030204" pitchFamily="34" charset="0"/>
                <a:hlinkClick r:id="rId3" tooltip="LWVCEF website">
                  <a:extLst>
                    <a:ext uri="{A12FA001-AC4F-418D-AE19-62706E023703}">
                      <ahyp:hlinkClr xmlns:ahyp="http://schemas.microsoft.com/office/drawing/2018/hyperlinkcolor" val="tx"/>
                    </a:ext>
                  </a:extLst>
                </a:hlinkClick>
              </a:rPr>
              <a:t>League of Women Voters® of California Education Fund</a:t>
            </a:r>
            <a:r>
              <a:rPr lang="en-US" sz="1400" b="0" i="0" u="sng" dirty="0">
                <a:effectLst/>
                <a:latin typeface="Calibri" panose="020F0502020204030204" pitchFamily="34" charset="0"/>
                <a:cs typeface="Calibri" panose="020F0502020204030204" pitchFamily="34" charset="0"/>
              </a:rPr>
              <a:t> </a:t>
            </a:r>
            <a:r>
              <a:rPr lang="en-US" sz="1400" b="0" i="0" dirty="0">
                <a:solidFill>
                  <a:srgbClr val="000000"/>
                </a:solidFill>
                <a:effectLst/>
                <a:latin typeface="Calibri" panose="020F0502020204030204" pitchFamily="34" charset="0"/>
                <a:cs typeface="Calibri" panose="020F0502020204030204" pitchFamily="34" charset="0"/>
              </a:rPr>
              <a:t>and the California State Library. </a:t>
            </a:r>
            <a:r>
              <a:rPr lang="en-US" sz="1400" b="1" i="0" dirty="0">
                <a:solidFill>
                  <a:srgbClr val="0070C0"/>
                </a:solidFill>
                <a:effectLst/>
                <a:latin typeface="Calibri" panose="020F0502020204030204" pitchFamily="34" charset="0"/>
                <a:cs typeface="Calibri" panose="020F0502020204030204" pitchFamily="34" charset="0"/>
              </a:rPr>
              <a:t>http://www.easyvoterguide.org/  </a:t>
            </a:r>
            <a:endParaRPr lang="en-US" sz="1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27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9908-6C8A-4D35-B1BD-54C9182E420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Voter’s Edge</a:t>
            </a:r>
          </a:p>
        </p:txBody>
      </p:sp>
      <p:pic>
        <p:nvPicPr>
          <p:cNvPr id="1028" name="Picture 4" descr="Voter's Edge 2020 – Check your ballots! | MyLO">
            <a:extLst>
              <a:ext uri="{FF2B5EF4-FFF2-40B4-BE49-F238E27FC236}">
                <a16:creationId xmlns:a16="http://schemas.microsoft.com/office/drawing/2014/main" id="{D377FA5C-D1BD-4D9B-A6C0-E7FDD037E6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715" y="2620720"/>
            <a:ext cx="6359444" cy="3179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552ED9-10D5-4BA2-A71B-535DCDE5B1B7}"/>
              </a:ext>
            </a:extLst>
          </p:cNvPr>
          <p:cNvSpPr txBox="1"/>
          <p:nvPr/>
        </p:nvSpPr>
        <p:spPr>
          <a:xfrm>
            <a:off x="7269832" y="2620720"/>
            <a:ext cx="4161453" cy="313932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We link to this on our website. </a:t>
            </a:r>
          </a:p>
          <a:p>
            <a:endParaRPr lang="en-US" dirty="0">
              <a:latin typeface="Calibri" panose="020F0502020204030204" pitchFamily="34" charset="0"/>
              <a:cs typeface="Calibri" panose="020F0502020204030204" pitchFamily="34" charset="0"/>
            </a:endParaRPr>
          </a:p>
          <a:p>
            <a:r>
              <a:rPr lang="en-US" b="0" i="0" dirty="0">
                <a:effectLst/>
                <a:latin typeface="Calibri" panose="020F0502020204030204" pitchFamily="34" charset="0"/>
                <a:cs typeface="Calibri" panose="020F0502020204030204" pitchFamily="34" charset="0"/>
              </a:rPr>
              <a:t>Voter’s Edge California (VEC) is a joint project of </a:t>
            </a:r>
            <a:r>
              <a:rPr lang="en-US" b="0" i="0" dirty="0" err="1">
                <a:effectLst/>
                <a:latin typeface="Calibri" panose="020F0502020204030204" pitchFamily="34" charset="0"/>
                <a:cs typeface="Calibri" panose="020F0502020204030204" pitchFamily="34" charset="0"/>
              </a:rPr>
              <a:t>MapLight</a:t>
            </a:r>
            <a:r>
              <a:rPr lang="en-US" b="0" i="0" dirty="0">
                <a:effectLst/>
                <a:latin typeface="Calibri" panose="020F0502020204030204" pitchFamily="34" charset="0"/>
                <a:cs typeface="Calibri" panose="020F0502020204030204" pitchFamily="34" charset="0"/>
              </a:rPr>
              <a:t> and the League of Women Voters of California Education Fund (LWVCEF).* Voter’s Edge California is a comprehensive, nonpartisan online guide to elections covering federal, state, and local races in the state of California.</a:t>
            </a:r>
          </a:p>
          <a:p>
            <a:endParaRPr lang="en-US" dirty="0">
              <a:latin typeface="Calibri" panose="020F0502020204030204" pitchFamily="34" charset="0"/>
              <a:cs typeface="Calibri" panose="020F0502020204030204" pitchFamily="34" charset="0"/>
            </a:endParaRPr>
          </a:p>
          <a:p>
            <a:r>
              <a:rPr lang="en-US" b="1"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https://votersedge.org/ca</a:t>
            </a:r>
            <a:r>
              <a:rPr lang="en-US" b="1" dirty="0">
                <a:solidFill>
                  <a:srgbClr val="0070C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2974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6840-A8C2-4F45-86E7-1D49C447C38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Voting Way Song by Cal Voter Foundation</a:t>
            </a:r>
          </a:p>
        </p:txBody>
      </p:sp>
      <p:pic>
        <p:nvPicPr>
          <p:cNvPr id="4" name="Online Media 3" title="The Voting Way -  CVF 2020 Election Song">
            <a:hlinkClick r:id="" action="ppaction://media"/>
            <a:extLst>
              <a:ext uri="{FF2B5EF4-FFF2-40B4-BE49-F238E27FC236}">
                <a16:creationId xmlns:a16="http://schemas.microsoft.com/office/drawing/2014/main" id="{75CA1141-FBD1-4574-9961-BF9F68A5293C}"/>
              </a:ext>
            </a:extLst>
          </p:cNvPr>
          <p:cNvPicPr>
            <a:picLocks noGrp="1" noRot="1" noChangeAspect="1"/>
          </p:cNvPicPr>
          <p:nvPr>
            <p:ph idx="1"/>
            <a:videoFile r:link="rId1"/>
          </p:nvPr>
        </p:nvPicPr>
        <p:blipFill>
          <a:blip r:embed="rId3"/>
          <a:stretch>
            <a:fillRect/>
          </a:stretch>
        </p:blipFill>
        <p:spPr>
          <a:xfrm>
            <a:off x="2532063" y="2603500"/>
            <a:ext cx="6073775" cy="3416300"/>
          </a:xfrm>
          <a:prstGeom prst="rect">
            <a:avLst/>
          </a:prstGeom>
        </p:spPr>
      </p:pic>
    </p:spTree>
    <p:extLst>
      <p:ext uri="{BB962C8B-B14F-4D97-AF65-F5344CB8AC3E}">
        <p14:creationId xmlns:p14="http://schemas.microsoft.com/office/powerpoint/2010/main" val="199802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5AD7-3BAA-427B-ABD4-87D4E8897A88}"/>
              </a:ext>
            </a:extLst>
          </p:cNvPr>
          <p:cNvSpPr>
            <a:spLocks noGrp="1"/>
          </p:cNvSpPr>
          <p:nvPr>
            <p:ph type="title"/>
          </p:nvPr>
        </p:nvSpPr>
        <p:spPr>
          <a:xfrm>
            <a:off x="4416206" y="724964"/>
            <a:ext cx="6132669" cy="1088136"/>
          </a:xfrm>
        </p:spPr>
        <p:txBody>
          <a:bodyPr/>
          <a:lstStyle/>
          <a:p>
            <a:r>
              <a:rPr lang="en-US" dirty="0">
                <a:latin typeface="Calibri" panose="020F0502020204030204" pitchFamily="34" charset="0"/>
                <a:cs typeface="Calibri" panose="020F0502020204030204" pitchFamily="34" charset="0"/>
              </a:rPr>
              <a:t>Ballot safety &amp; security</a:t>
            </a:r>
          </a:p>
        </p:txBody>
      </p:sp>
      <p:sp>
        <p:nvSpPr>
          <p:cNvPr id="3" name="Content Placeholder 2">
            <a:extLst>
              <a:ext uri="{FF2B5EF4-FFF2-40B4-BE49-F238E27FC236}">
                <a16:creationId xmlns:a16="http://schemas.microsoft.com/office/drawing/2014/main" id="{937E7378-9357-4906-BB27-CD70290CF161}"/>
              </a:ext>
            </a:extLst>
          </p:cNvPr>
          <p:cNvSpPr>
            <a:spLocks noGrp="1"/>
          </p:cNvSpPr>
          <p:nvPr>
            <p:ph sz="half" idx="1"/>
          </p:nvPr>
        </p:nvSpPr>
        <p:spPr>
          <a:xfrm>
            <a:off x="535210" y="2741491"/>
            <a:ext cx="5560790" cy="2865008"/>
          </a:xfrm>
        </p:spPr>
        <p:txBody>
          <a:bodyPr>
            <a:normAutofit/>
          </a:bodyPr>
          <a:lstStyle/>
          <a:p>
            <a:pPr marL="0" indent="0">
              <a:buNone/>
            </a:pPr>
            <a:endParaRPr lang="en-US" dirty="0"/>
          </a:p>
          <a:p>
            <a:pPr marL="0" indent="0">
              <a:buNone/>
            </a:pPr>
            <a:endParaRPr lang="en-US" dirty="0"/>
          </a:p>
        </p:txBody>
      </p:sp>
      <p:pic>
        <p:nvPicPr>
          <p:cNvPr id="6" name="Content Placeholder 5" descr="Vote Safe Santa Cruz&#10;&#10;Description automatically generated">
            <a:extLst>
              <a:ext uri="{FF2B5EF4-FFF2-40B4-BE49-F238E27FC236}">
                <a16:creationId xmlns:a16="http://schemas.microsoft.com/office/drawing/2014/main" id="{84A9830E-86E7-43A5-8160-E93F3208A1D0}"/>
              </a:ext>
            </a:extLst>
          </p:cNvPr>
          <p:cNvPicPr>
            <a:picLocks noGrp="1" noChangeAspect="1"/>
          </p:cNvPicPr>
          <p:nvPr>
            <p:ph sz="half" idx="2"/>
          </p:nvPr>
        </p:nvPicPr>
        <p:blipFill>
          <a:blip r:embed="rId2"/>
          <a:stretch>
            <a:fillRect/>
          </a:stretch>
        </p:blipFill>
        <p:spPr>
          <a:xfrm>
            <a:off x="1065400" y="600404"/>
            <a:ext cx="3224971" cy="1212696"/>
          </a:xfrm>
        </p:spPr>
      </p:pic>
      <p:sp>
        <p:nvSpPr>
          <p:cNvPr id="5" name="TextBox 4">
            <a:extLst>
              <a:ext uri="{FF2B5EF4-FFF2-40B4-BE49-F238E27FC236}">
                <a16:creationId xmlns:a16="http://schemas.microsoft.com/office/drawing/2014/main" id="{EF0FC9F7-90EB-4505-ADE2-E4B50C698742}"/>
              </a:ext>
            </a:extLst>
          </p:cNvPr>
          <p:cNvSpPr txBox="1"/>
          <p:nvPr/>
        </p:nvSpPr>
        <p:spPr>
          <a:xfrm>
            <a:off x="6597789" y="2659538"/>
            <a:ext cx="5117284" cy="2970044"/>
          </a:xfrm>
          <a:prstGeom prst="rect">
            <a:avLst/>
          </a:prstGeom>
          <a:noFill/>
        </p:spPr>
        <p:txBody>
          <a:bodyPr wrap="square" rtlCol="0">
            <a:spAutoFit/>
          </a:bodyPr>
          <a:lstStyle/>
          <a:p>
            <a:pPr marL="285750" indent="-285750">
              <a:spcAft>
                <a:spcPts val="600"/>
              </a:spcAft>
              <a:buClr>
                <a:schemeClr val="accent1">
                  <a:lumMod val="75000"/>
                </a:schemeClr>
              </a:buClr>
              <a:buFont typeface="Wingdings 3" panose="05040102010807070707" pitchFamily="18" charset="2"/>
              <a:buChar char=""/>
            </a:pPr>
            <a:r>
              <a:rPr lang="en-US" sz="1600" b="1" dirty="0">
                <a:solidFill>
                  <a:schemeClr val="tx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The signature on the ballot return envelope is compared to the signature on file by humans.</a:t>
            </a:r>
            <a:br>
              <a:rPr lang="en-US" sz="1600" b="1" dirty="0">
                <a:solidFill>
                  <a:schemeClr val="tx2">
                    <a:lumMod val="75000"/>
                  </a:schemeClr>
                </a:solidFill>
                <a:effectLst/>
                <a:latin typeface="Calibri" panose="020F0502020204030204" pitchFamily="34" charset="0"/>
                <a:ea typeface="Times New Roman" panose="02020603050405020304" pitchFamily="18" charset="0"/>
                <a:cs typeface="Calibri" panose="020F0502020204030204" pitchFamily="34" charset="0"/>
              </a:rPr>
            </a:br>
            <a:r>
              <a:rPr lang="en-US" sz="1600" dirty="0">
                <a:latin typeface="Calibri" panose="020F0502020204030204" pitchFamily="34" charset="0"/>
                <a:cs typeface="Calibri" panose="020F0502020204030204" pitchFamily="34" charset="0"/>
              </a:rPr>
              <a:t>We know sigs change, and we can tell if someone has aged and it has effected the handwriting. </a:t>
            </a:r>
          </a:p>
          <a:p>
            <a:pPr marL="285750" indent="-285750">
              <a:spcAft>
                <a:spcPts val="600"/>
              </a:spcAft>
              <a:buClr>
                <a:schemeClr val="accent1">
                  <a:lumMod val="75000"/>
                </a:schemeClr>
              </a:buClr>
              <a:buFont typeface="Wingdings 3" panose="05040102010807070707" pitchFamily="18" charset="2"/>
              <a:buChar char=""/>
            </a:pPr>
            <a:r>
              <a:rPr lang="en-US" sz="1600" dirty="0">
                <a:latin typeface="Calibri" panose="020F0502020204030204" pitchFamily="34" charset="0"/>
                <a:cs typeface="Calibri" panose="020F0502020204030204" pitchFamily="34" charset="0"/>
              </a:rPr>
              <a:t>In March out of 70,678 vote-by-mail ballots cast:</a:t>
            </a:r>
          </a:p>
          <a:p>
            <a:pPr lvl="1">
              <a:spcAft>
                <a:spcPts val="600"/>
              </a:spcAft>
            </a:pPr>
            <a:r>
              <a:rPr lang="en-US" sz="1600" dirty="0">
                <a:latin typeface="Calibri" panose="020F0502020204030204" pitchFamily="34" charset="0"/>
                <a:cs typeface="Calibri" panose="020F0502020204030204" pitchFamily="34" charset="0"/>
              </a:rPr>
              <a:t>108 (.0015%) were challenged for no signature (77 were cured)</a:t>
            </a:r>
          </a:p>
          <a:p>
            <a:pPr lvl="1">
              <a:spcAft>
                <a:spcPts val="600"/>
              </a:spcAft>
            </a:pPr>
            <a:r>
              <a:rPr lang="en-US" sz="1600" dirty="0">
                <a:latin typeface="Calibri" panose="020F0502020204030204" pitchFamily="34" charset="0"/>
                <a:cs typeface="Calibri" panose="020F0502020204030204" pitchFamily="34" charset="0"/>
              </a:rPr>
              <a:t>95 (.0013%) were challenged because the signature did not compare (35 were cured)</a:t>
            </a:r>
          </a:p>
          <a:p>
            <a:pPr marL="285750" indent="-285750">
              <a:buClr>
                <a:schemeClr val="accent1">
                  <a:lumMod val="75000"/>
                </a:schemeClr>
              </a:buClr>
              <a:buFont typeface="Wingdings 3" panose="05040102010807070707" pitchFamily="18" charset="2"/>
              <a:buChar char=""/>
            </a:pPr>
            <a:endParaRPr lang="en-US" dirty="0">
              <a:solidFill>
                <a:schemeClr val="tx2">
                  <a:lumMod val="75000"/>
                </a:schemeClr>
              </a:solidFill>
            </a:endParaRPr>
          </a:p>
        </p:txBody>
      </p:sp>
      <p:sp>
        <p:nvSpPr>
          <p:cNvPr id="7" name="TextBox 6">
            <a:extLst>
              <a:ext uri="{FF2B5EF4-FFF2-40B4-BE49-F238E27FC236}">
                <a16:creationId xmlns:a16="http://schemas.microsoft.com/office/drawing/2014/main" id="{AB61E559-F543-4F3B-8667-06A5B1641EBF}"/>
              </a:ext>
            </a:extLst>
          </p:cNvPr>
          <p:cNvSpPr txBox="1"/>
          <p:nvPr/>
        </p:nvSpPr>
        <p:spPr>
          <a:xfrm>
            <a:off x="601766" y="2574900"/>
            <a:ext cx="5310231" cy="3031599"/>
          </a:xfrm>
          <a:prstGeom prst="rect">
            <a:avLst/>
          </a:prstGeom>
          <a:noFill/>
        </p:spPr>
        <p:txBody>
          <a:bodyPr wrap="square" rtlCol="0">
            <a:spAutoFit/>
          </a:bodyPr>
          <a:lstStyle/>
          <a:p>
            <a:pPr marL="342900" indent="-342900">
              <a:spcAft>
                <a:spcPts val="600"/>
              </a:spcAft>
              <a:buClr>
                <a:schemeClr val="accent1">
                  <a:lumMod val="75000"/>
                </a:schemeClr>
              </a:buClr>
              <a:buFont typeface="Wingdings 3" panose="05040102010807070707" pitchFamily="18" charset="2"/>
              <a:buChar char=""/>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Postmark + 17 (new law)</a:t>
            </a:r>
            <a:b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Ballots that are postmarked on or before Election Day or are time stamped or date stamped by a bona fide private mail delivery company on or before Election Day and received by the county elections official by the 17th day after the election – November 20 – shall be considered received on time. </a:t>
            </a:r>
          </a:p>
          <a:p>
            <a:pPr marL="342900" indent="-342900">
              <a:spcAft>
                <a:spcPts val="600"/>
              </a:spcAft>
              <a:buClr>
                <a:schemeClr val="accent1">
                  <a:lumMod val="75000"/>
                </a:schemeClr>
              </a:buClr>
              <a:buFont typeface="Wingdings 3" panose="05040102010807070707" pitchFamily="18" charset="2"/>
              <a:buChar char=""/>
            </a:pP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In March 2020, 70,678 vote-by-mail ballots were cast</a:t>
            </a:r>
          </a:p>
          <a:p>
            <a:pPr marL="800100" lvl="1" indent="-342900">
              <a:spcAft>
                <a:spcPts val="600"/>
              </a:spcAft>
              <a:buClr>
                <a:schemeClr val="accent1">
                  <a:lumMod val="75000"/>
                </a:schemeClr>
              </a:buClr>
              <a:buFont typeface="Wingdings 3" panose="05040102010807070707" pitchFamily="18"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852 </a:t>
            </a:r>
            <a:r>
              <a:rPr 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ballots were challenged</a:t>
            </a:r>
          </a:p>
          <a:p>
            <a:pPr marL="800100" lvl="1" indent="-342900">
              <a:spcAft>
                <a:spcPts val="600"/>
              </a:spcAft>
              <a:buClr>
                <a:schemeClr val="accent1">
                  <a:lumMod val="75000"/>
                </a:schemeClr>
              </a:buClr>
              <a:buFont typeface="Wingdings 3" panose="05040102010807070707" pitchFamily="18"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632 were due to arriving too late, 76.6% of those challenged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24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7C075B-DAA0-4CB4-8B7D-57EE3296AD88}"/>
              </a:ext>
            </a:extLst>
          </p:cNvPr>
          <p:cNvSpPr>
            <a:spLocks noGrp="1"/>
          </p:cNvSpPr>
          <p:nvPr>
            <p:ph type="title"/>
          </p:nvPr>
        </p:nvSpPr>
        <p:spPr>
          <a:xfrm>
            <a:off x="1154954" y="973668"/>
            <a:ext cx="8761413" cy="706964"/>
          </a:xfrm>
        </p:spPr>
        <p:txBody>
          <a:bodyPr>
            <a:normAutofit/>
          </a:bodyPr>
          <a:lstStyle/>
          <a:p>
            <a:r>
              <a:rPr lang="en-US" dirty="0">
                <a:solidFill>
                  <a:srgbClr val="EBEBEB"/>
                </a:solidFill>
                <a:latin typeface="Calibri" panose="020F0502020204030204" pitchFamily="34" charset="0"/>
                <a:cs typeface="Calibri" panose="020F0502020204030204" pitchFamily="34" charset="0"/>
              </a:rPr>
              <a:t>If your signature is challenged</a:t>
            </a:r>
          </a:p>
        </p:txBody>
      </p:sp>
      <p:sp>
        <p:nvSpPr>
          <p:cNvPr id="6" name="Content Placeholder 5">
            <a:extLst>
              <a:ext uri="{FF2B5EF4-FFF2-40B4-BE49-F238E27FC236}">
                <a16:creationId xmlns:a16="http://schemas.microsoft.com/office/drawing/2014/main" id="{E9193AFC-5628-4A8D-B918-D1D9099FBE7D}"/>
              </a:ext>
            </a:extLst>
          </p:cNvPr>
          <p:cNvSpPr>
            <a:spLocks noGrp="1"/>
          </p:cNvSpPr>
          <p:nvPr>
            <p:ph idx="1"/>
          </p:nvPr>
        </p:nvSpPr>
        <p:spPr>
          <a:xfrm>
            <a:off x="1154954" y="2603500"/>
            <a:ext cx="6397313" cy="3416300"/>
          </a:xfrm>
        </p:spPr>
        <p:txBody>
          <a:bodyPr anchor="ctr">
            <a:normAutofit/>
          </a:bodyPr>
          <a:lstStyle/>
          <a:p>
            <a:r>
              <a:rPr lang="en-US" dirty="0">
                <a:latin typeface="Calibri" panose="020F0502020204030204" pitchFamily="34" charset="0"/>
                <a:cs typeface="Calibri" panose="020F0502020204030204" pitchFamily="34" charset="0"/>
              </a:rPr>
              <a:t>If your signature is missing from your ballot envelope or challenged because it does not compare, we will contact you. </a:t>
            </a:r>
          </a:p>
          <a:p>
            <a:r>
              <a:rPr lang="en-US" dirty="0">
                <a:latin typeface="Calibri" panose="020F0502020204030204" pitchFamily="34" charset="0"/>
                <a:cs typeface="Calibri" panose="020F0502020204030204" pitchFamily="34" charset="0"/>
              </a:rPr>
              <a:t>If you sign up for </a:t>
            </a:r>
            <a:r>
              <a:rPr lang="en-US" b="1" dirty="0">
                <a:solidFill>
                  <a:srgbClr val="0070C0"/>
                </a:solidFill>
                <a:latin typeface="Calibri" panose="020F0502020204030204" pitchFamily="34" charset="0"/>
                <a:cs typeface="Calibri" panose="020F0502020204030204" pitchFamily="34" charset="0"/>
              </a:rPr>
              <a:t>WheresMyBallot.sos.ca.gov </a:t>
            </a:r>
            <a:r>
              <a:rPr lang="en-US" dirty="0">
                <a:latin typeface="Calibri" panose="020F0502020204030204" pitchFamily="34" charset="0"/>
                <a:cs typeface="Calibri" panose="020F0502020204030204" pitchFamily="34" charset="0"/>
              </a:rPr>
              <a:t>you will get an alert. </a:t>
            </a:r>
          </a:p>
          <a:p>
            <a:r>
              <a:rPr lang="en-US" dirty="0">
                <a:latin typeface="Calibri" panose="020F0502020204030204" pitchFamily="34" charset="0"/>
                <a:cs typeface="Calibri" panose="020F0502020204030204" pitchFamily="34" charset="0"/>
              </a:rPr>
              <a:t>You have until Nov. 29 to cure your signature by completing a form we will mail to you and post on our website. </a:t>
            </a:r>
          </a:p>
        </p:txBody>
      </p:sp>
      <p:pic>
        <p:nvPicPr>
          <p:cNvPr id="8" name="Picture 2" descr="Signature Verification Services at Rs 14000/unit | documents reviewing  service, डॉक्यूमेंट वेरिफिकेशन सर्विस | signature verification - Forensic  Detectives , New Delhi | ID: 21148718373">
            <a:extLst>
              <a:ext uri="{FF2B5EF4-FFF2-40B4-BE49-F238E27FC236}">
                <a16:creationId xmlns:a16="http://schemas.microsoft.com/office/drawing/2014/main" id="{377B27C0-0353-4DAD-BB35-34FCCC309A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20571" y="3039013"/>
            <a:ext cx="3080048" cy="2541039"/>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0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4A8195-2870-4C8E-BB11-271162DAF742}"/>
              </a:ext>
            </a:extLst>
          </p:cNvPr>
          <p:cNvSpPr>
            <a:spLocks noGrp="1"/>
          </p:cNvSpPr>
          <p:nvPr>
            <p:ph type="title"/>
          </p:nvPr>
        </p:nvSpPr>
        <p:spPr>
          <a:xfrm>
            <a:off x="4599811" y="784098"/>
            <a:ext cx="6288404" cy="1088136"/>
          </a:xfrm>
        </p:spPr>
        <p:txBody>
          <a:bodyPr/>
          <a:lstStyle/>
          <a:p>
            <a:r>
              <a:rPr lang="en-US" dirty="0">
                <a:latin typeface="Calibri" panose="020F0502020204030204" pitchFamily="34" charset="0"/>
                <a:cs typeface="Calibri" panose="020F0502020204030204" pitchFamily="34" charset="0"/>
              </a:rPr>
              <a:t>Language services</a:t>
            </a:r>
          </a:p>
        </p:txBody>
      </p:sp>
      <p:sp>
        <p:nvSpPr>
          <p:cNvPr id="6" name="Content Placeholder 5">
            <a:extLst>
              <a:ext uri="{FF2B5EF4-FFF2-40B4-BE49-F238E27FC236}">
                <a16:creationId xmlns:a16="http://schemas.microsoft.com/office/drawing/2014/main" id="{D46CFEDE-EB4E-4577-82DE-23B4E6B8D8F7}"/>
              </a:ext>
            </a:extLst>
          </p:cNvPr>
          <p:cNvSpPr>
            <a:spLocks noGrp="1"/>
          </p:cNvSpPr>
          <p:nvPr>
            <p:ph idx="1"/>
          </p:nvPr>
        </p:nvSpPr>
        <p:spPr>
          <a:xfrm>
            <a:off x="1184781" y="2325242"/>
            <a:ext cx="10163175" cy="4048126"/>
          </a:xfrm>
        </p:spPr>
        <p:txBody>
          <a:bodyPr>
            <a:normAutofit fontScale="92500" lnSpcReduction="10000"/>
          </a:bodyPr>
          <a:lstStyle/>
          <a:p>
            <a:pPr marL="45720" indent="0">
              <a:spcBef>
                <a:spcPts val="0"/>
              </a:spcBef>
              <a:spcAft>
                <a:spcPts val="600"/>
              </a:spcAft>
              <a:buNone/>
            </a:pPr>
            <a:r>
              <a:rPr lang="en-US" dirty="0">
                <a:latin typeface="Calibri" panose="020F0502020204030204" pitchFamily="34" charset="0"/>
                <a:cs typeface="Calibri" panose="020F0502020204030204" pitchFamily="34" charset="0"/>
              </a:rPr>
              <a:t>The following election materials will be translated into Spanish and will be available at all our voting locations:</a:t>
            </a:r>
          </a:p>
          <a:p>
            <a:pPr>
              <a:spcBef>
                <a:spcPts val="0"/>
              </a:spcBef>
              <a:spcAft>
                <a:spcPts val="600"/>
              </a:spcAft>
            </a:pPr>
            <a:r>
              <a:rPr lang="en-US" dirty="0">
                <a:latin typeface="Calibri" panose="020F0502020204030204" pitchFamily="34" charset="0"/>
                <a:cs typeface="Calibri" panose="020F0502020204030204" pitchFamily="34" charset="0"/>
              </a:rPr>
              <a:t>A Spanish version of the ballot on the tablet and one on paper</a:t>
            </a:r>
          </a:p>
          <a:p>
            <a:pPr>
              <a:spcBef>
                <a:spcPts val="0"/>
              </a:spcBef>
              <a:spcAft>
                <a:spcPts val="600"/>
              </a:spcAft>
            </a:pPr>
            <a:r>
              <a:rPr lang="en-US" dirty="0">
                <a:latin typeface="Calibri" panose="020F0502020204030204" pitchFamily="34" charset="0"/>
                <a:cs typeface="Calibri" panose="020F0502020204030204" pitchFamily="34" charset="0"/>
              </a:rPr>
              <a:t>Voting Instructions</a:t>
            </a:r>
          </a:p>
          <a:p>
            <a:pPr>
              <a:spcBef>
                <a:spcPts val="0"/>
              </a:spcBef>
              <a:spcAft>
                <a:spcPts val="600"/>
              </a:spcAft>
            </a:pPr>
            <a:r>
              <a:rPr lang="en-US" dirty="0">
                <a:latin typeface="Calibri" panose="020F0502020204030204" pitchFamily="34" charset="0"/>
                <a:cs typeface="Calibri" panose="020F0502020204030204" pitchFamily="34" charset="0"/>
              </a:rPr>
              <a:t>State Voter Information Guide</a:t>
            </a:r>
          </a:p>
          <a:p>
            <a:pPr>
              <a:spcBef>
                <a:spcPts val="0"/>
              </a:spcBef>
              <a:spcAft>
                <a:spcPts val="600"/>
              </a:spcAft>
            </a:pPr>
            <a:r>
              <a:rPr lang="en-US" dirty="0">
                <a:latin typeface="Calibri" panose="020F0502020204030204" pitchFamily="34" charset="0"/>
                <a:cs typeface="Calibri" panose="020F0502020204030204" pitchFamily="34" charset="0"/>
              </a:rPr>
              <a:t>Voter Bill of Rights</a:t>
            </a:r>
          </a:p>
          <a:p>
            <a:pPr marL="45720" indent="0">
              <a:buNone/>
            </a:pPr>
            <a:r>
              <a:rPr lang="en-US" b="1" dirty="0">
                <a:latin typeface="Calibri" panose="020F0502020204030204" pitchFamily="34" charset="0"/>
                <a:cs typeface="Calibri" panose="020F0502020204030204" pitchFamily="34" charset="0"/>
              </a:rPr>
              <a:t>Assistance with voting</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As a voter, you may bring up to two individuals with you to your polling place to help you cast your ballot if those individuals do not represent your employer or your union. Your polling place may have poll workers ready to assist voters who speak Spanish and other languages.</a:t>
            </a:r>
          </a:p>
          <a:p>
            <a:pPr marL="45720" indent="0">
              <a:buNone/>
            </a:pPr>
            <a:r>
              <a:rPr lang="en-US" b="1" dirty="0">
                <a:latin typeface="Calibri" panose="020F0502020204030204" pitchFamily="34" charset="0"/>
                <a:cs typeface="Calibri" panose="020F0502020204030204" pitchFamily="34" charset="0"/>
              </a:rPr>
              <a:t>Spanish ballot will be mailed to voters who requested Spanish</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Since all voters will be mailed a ballot for the November election, we will also mail a copy of the Spanish ballot to the 3,490 voters who have asked for election materials in Spanish. It will be in a separate mailing from their official ballot. </a:t>
            </a:r>
          </a:p>
          <a:p>
            <a:endParaRPr lang="en-US" dirty="0"/>
          </a:p>
        </p:txBody>
      </p:sp>
      <p:pic>
        <p:nvPicPr>
          <p:cNvPr id="8" name="Picture 7" descr="A picture containing drawing&#10;&#10;Description automatically generated">
            <a:extLst>
              <a:ext uri="{FF2B5EF4-FFF2-40B4-BE49-F238E27FC236}">
                <a16:creationId xmlns:a16="http://schemas.microsoft.com/office/drawing/2014/main" id="{11FB36F9-412F-41C2-91AD-7DF86B344B15}"/>
              </a:ext>
            </a:extLst>
          </p:cNvPr>
          <p:cNvPicPr>
            <a:picLocks noChangeAspect="1"/>
          </p:cNvPicPr>
          <p:nvPr/>
        </p:nvPicPr>
        <p:blipFill>
          <a:blip r:embed="rId2"/>
          <a:stretch>
            <a:fillRect/>
          </a:stretch>
        </p:blipFill>
        <p:spPr>
          <a:xfrm>
            <a:off x="1184781" y="676803"/>
            <a:ext cx="3263208" cy="1134457"/>
          </a:xfrm>
          <a:prstGeom prst="rect">
            <a:avLst/>
          </a:prstGeom>
        </p:spPr>
      </p:pic>
    </p:spTree>
    <p:extLst>
      <p:ext uri="{BB962C8B-B14F-4D97-AF65-F5344CB8AC3E}">
        <p14:creationId xmlns:p14="http://schemas.microsoft.com/office/powerpoint/2010/main" val="75245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7" name="Freeform: Shape 1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8"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A13FE3B2-D6C1-4218-8DA7-96997F531F88}"/>
              </a:ext>
            </a:extLst>
          </p:cNvPr>
          <p:cNvSpPr>
            <a:spLocks noGrp="1"/>
          </p:cNvSpPr>
          <p:nvPr>
            <p:ph type="title"/>
          </p:nvPr>
        </p:nvSpPr>
        <p:spPr>
          <a:xfrm>
            <a:off x="1154955" y="973668"/>
            <a:ext cx="2942210" cy="1020232"/>
          </a:xfrm>
        </p:spPr>
        <p:txBody>
          <a:bodyPr>
            <a:normAutofit fontScale="90000"/>
          </a:bodyPr>
          <a:lstStyle/>
          <a:p>
            <a:r>
              <a:rPr lang="en-US" dirty="0">
                <a:solidFill>
                  <a:srgbClr val="EBEBEB"/>
                </a:solidFill>
                <a:latin typeface="Calibri" panose="020F0502020204030204" pitchFamily="34" charset="0"/>
                <a:cs typeface="Calibri" panose="020F0502020204030204" pitchFamily="34" charset="0"/>
              </a:rPr>
              <a:t>Traditional Paper Ballot</a:t>
            </a:r>
          </a:p>
        </p:txBody>
      </p:sp>
      <p:pic>
        <p:nvPicPr>
          <p:cNvPr id="5" name="Content Placeholder 4">
            <a:extLst>
              <a:ext uri="{FF2B5EF4-FFF2-40B4-BE49-F238E27FC236}">
                <a16:creationId xmlns:a16="http://schemas.microsoft.com/office/drawing/2014/main" id="{2E039F93-E097-4AB1-87E2-2BC0A78952E6}"/>
              </a:ext>
            </a:extLst>
          </p:cNvPr>
          <p:cNvPicPr>
            <a:picLocks noChangeAspect="1"/>
          </p:cNvPicPr>
          <p:nvPr/>
        </p:nvPicPr>
        <p:blipFill>
          <a:blip r:embed="rId2"/>
          <a:stretch>
            <a:fillRect/>
          </a:stretch>
        </p:blipFill>
        <p:spPr>
          <a:xfrm>
            <a:off x="6387291" y="402164"/>
            <a:ext cx="3405468" cy="6191762"/>
          </a:xfrm>
          <a:prstGeom prst="rect">
            <a:avLst/>
          </a:prstGeom>
        </p:spPr>
      </p:pic>
      <p:sp>
        <p:nvSpPr>
          <p:cNvPr id="29" name="Rectangle 1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Oval 1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Oval 2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Content Placeholder 8">
            <a:extLst>
              <a:ext uri="{FF2B5EF4-FFF2-40B4-BE49-F238E27FC236}">
                <a16:creationId xmlns:a16="http://schemas.microsoft.com/office/drawing/2014/main" id="{6F2748B1-E271-408B-A132-C2F48FD78B4D}"/>
              </a:ext>
            </a:extLst>
          </p:cNvPr>
          <p:cNvSpPr>
            <a:spLocks noGrp="1"/>
          </p:cNvSpPr>
          <p:nvPr>
            <p:ph idx="1"/>
          </p:nvPr>
        </p:nvSpPr>
        <p:spPr>
          <a:xfrm>
            <a:off x="1154955" y="2120900"/>
            <a:ext cx="3133726" cy="3898900"/>
          </a:xfrm>
        </p:spPr>
        <p:txBody>
          <a:bodyPr>
            <a:normAutofit fontScale="85000" lnSpcReduction="10000"/>
          </a:bodyPr>
          <a:lstStyle/>
          <a:p>
            <a:pPr>
              <a:lnSpc>
                <a:spcPct val="120000"/>
              </a:lnSpc>
            </a:pPr>
            <a:r>
              <a:rPr lang="en-US" dirty="0">
                <a:solidFill>
                  <a:srgbClr val="FFFFFF"/>
                </a:solidFill>
                <a:latin typeface="Calibri" panose="020F0502020204030204" pitchFamily="34" charset="0"/>
                <a:cs typeface="Calibri" panose="020F0502020204030204" pitchFamily="34" charset="0"/>
              </a:rPr>
              <a:t>Fill in the oval to the left of your choice.</a:t>
            </a:r>
          </a:p>
          <a:p>
            <a:pPr>
              <a:lnSpc>
                <a:spcPct val="120000"/>
              </a:lnSpc>
            </a:pPr>
            <a:r>
              <a:rPr lang="en-US" dirty="0">
                <a:solidFill>
                  <a:srgbClr val="FFFFFF"/>
                </a:solidFill>
                <a:latin typeface="Calibri" panose="020F0502020204030204" pitchFamily="34" charset="0"/>
                <a:cs typeface="Calibri" panose="020F0502020204030204" pitchFamily="34" charset="0"/>
              </a:rPr>
              <a:t>For most contests, your choice is ONE but for others, like some city council or school and special districts, you may be able to vote for two, three or four candidates. </a:t>
            </a:r>
          </a:p>
          <a:p>
            <a:pPr>
              <a:lnSpc>
                <a:spcPct val="120000"/>
              </a:lnSpc>
            </a:pPr>
            <a:r>
              <a:rPr lang="en-US" dirty="0">
                <a:solidFill>
                  <a:srgbClr val="FFFFFF"/>
                </a:solidFill>
                <a:latin typeface="Calibri" panose="020F0502020204030204" pitchFamily="34" charset="0"/>
                <a:cs typeface="Calibri" panose="020F0502020204030204" pitchFamily="34" charset="0"/>
              </a:rPr>
              <a:t>You may vote for fewer candidates than allowed, but if you vote for more candidates than allowed, your vote(s) in that contest will NOT be counted.</a:t>
            </a:r>
          </a:p>
        </p:txBody>
      </p:sp>
      <p:sp>
        <p:nvSpPr>
          <p:cNvPr id="33"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3909354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4E54A-7ECC-461F-80E8-90B354BABC68}"/>
              </a:ext>
            </a:extLst>
          </p:cNvPr>
          <p:cNvSpPr>
            <a:spLocks noGrp="1"/>
          </p:cNvSpPr>
          <p:nvPr>
            <p:ph type="title"/>
          </p:nvPr>
        </p:nvSpPr>
        <p:spPr/>
        <p:txBody>
          <a:bodyPr/>
          <a:lstStyle/>
          <a:p>
            <a:r>
              <a:rPr lang="en-US"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No electioneering</a:t>
            </a:r>
            <a:endParaRPr lang="en-US" dirty="0">
              <a:solidFill>
                <a:schemeClr val="bg1"/>
              </a:solidFill>
            </a:endParaRPr>
          </a:p>
        </p:txBody>
      </p:sp>
      <p:sp>
        <p:nvSpPr>
          <p:cNvPr id="3" name="Content Placeholder 2">
            <a:extLst>
              <a:ext uri="{FF2B5EF4-FFF2-40B4-BE49-F238E27FC236}">
                <a16:creationId xmlns:a16="http://schemas.microsoft.com/office/drawing/2014/main" id="{404338B4-E96B-4C57-B764-ABAF2CFF347C}"/>
              </a:ext>
            </a:extLst>
          </p:cNvPr>
          <p:cNvSpPr>
            <a:spLocks noGrp="1"/>
          </p:cNvSpPr>
          <p:nvPr>
            <p:ph idx="1"/>
          </p:nvPr>
        </p:nvSpPr>
        <p:spPr>
          <a:xfrm>
            <a:off x="4925213" y="2779837"/>
            <a:ext cx="5327009" cy="3104495"/>
          </a:xfrm>
        </p:spPr>
        <p:txBody>
          <a:bodyPr/>
          <a:lstStyle/>
          <a:p>
            <a:pPr marL="285750" indent="-28575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 one can solicit the vote of a vote-by-mail voter, or do any electioneering, while in the residence or in the immediate presence of the voter, and during the time he or she knows the vote-by-mail voter is voting. </a:t>
            </a:r>
          </a:p>
          <a:p>
            <a:pPr marL="285750" indent="-285750">
              <a:lnSpc>
                <a:spcPct val="107000"/>
              </a:lnSpc>
              <a:spcBef>
                <a:spcPts val="0"/>
              </a:spcBef>
              <a:spcAft>
                <a:spcPts val="6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Electioneering is also prohibited within 100 feet of a voting location.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Any person who knowingly violates this section is guilty of a misdemeanor.</a:t>
            </a:r>
          </a:p>
        </p:txBody>
      </p:sp>
      <p:pic>
        <p:nvPicPr>
          <p:cNvPr id="1026" name="Picture 2" descr="No Electioneering Yard Sign">
            <a:extLst>
              <a:ext uri="{FF2B5EF4-FFF2-40B4-BE49-F238E27FC236}">
                <a16:creationId xmlns:a16="http://schemas.microsoft.com/office/drawing/2014/main" id="{41FC8BDE-C8E2-4961-82E8-AE80DC4F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835" y="2596154"/>
            <a:ext cx="3028994" cy="302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0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B0D5-CF83-41ED-827A-F287019F4213}"/>
              </a:ext>
            </a:extLst>
          </p:cNvPr>
          <p:cNvSpPr>
            <a:spLocks noGrp="1"/>
          </p:cNvSpPr>
          <p:nvPr>
            <p:ph type="title"/>
          </p:nvPr>
        </p:nvSpPr>
        <p:spPr>
          <a:xfrm>
            <a:off x="1156703" y="756954"/>
            <a:ext cx="9509759" cy="980590"/>
          </a:xfrm>
        </p:spPr>
        <p:txBody>
          <a:bodyPr/>
          <a:lstStyle/>
          <a:p>
            <a:r>
              <a:rPr lang="en-US" dirty="0">
                <a:latin typeface="Calibri" panose="020F0502020204030204" pitchFamily="34" charset="0"/>
                <a:cs typeface="Calibri" panose="020F0502020204030204" pitchFamily="34" charset="0"/>
              </a:rPr>
              <a:t>Don’t let a stranger return your ballot</a:t>
            </a:r>
          </a:p>
        </p:txBody>
      </p:sp>
      <p:sp>
        <p:nvSpPr>
          <p:cNvPr id="3" name="Content Placeholder 2">
            <a:extLst>
              <a:ext uri="{FF2B5EF4-FFF2-40B4-BE49-F238E27FC236}">
                <a16:creationId xmlns:a16="http://schemas.microsoft.com/office/drawing/2014/main" id="{62D87D29-03A2-4760-80BC-70E58D6AD217}"/>
              </a:ext>
            </a:extLst>
          </p:cNvPr>
          <p:cNvSpPr>
            <a:spLocks noGrp="1"/>
          </p:cNvSpPr>
          <p:nvPr>
            <p:ph idx="1"/>
          </p:nvPr>
        </p:nvSpPr>
        <p:spPr>
          <a:xfrm>
            <a:off x="1268906" y="2338473"/>
            <a:ext cx="5150840" cy="4254351"/>
          </a:xfrm>
        </p:spPr>
        <p:txBody>
          <a:bodyPr>
            <a:normAutofit/>
          </a:bodyPr>
          <a:lstStyle/>
          <a:p>
            <a:pPr marL="285750" indent="-285750">
              <a:spcBef>
                <a:spcPts val="0"/>
              </a:spcBef>
              <a:spcAft>
                <a:spcPts val="12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a voter cannot return their ballot without assistance, they are encouraged to enlist the help of someone they know and trust. </a:t>
            </a:r>
          </a:p>
          <a:p>
            <a:pPr marL="285750" indent="-285750">
              <a:spcBef>
                <a:spcPts val="0"/>
              </a:spcBef>
              <a:spcAft>
                <a:spcPts val="1200"/>
              </a:spcAft>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person who returns the ballot must print their name, sign their name and write their relationship to the voter on the envelope in the space provided. </a:t>
            </a:r>
          </a:p>
          <a:p>
            <a:pPr marL="285750" indent="-285750">
              <a:spcBef>
                <a:spcPts val="0"/>
              </a:spcBef>
              <a:spcAft>
                <a:spcPts val="120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voters do not have anyone available, they can call our office at 831-454-2060 and we will send an elections official to pick up the ballot.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5" name="Picture 4" descr="A picture of someone assisting a voter&#10;&#10;Description automatically generated">
            <a:extLst>
              <a:ext uri="{FF2B5EF4-FFF2-40B4-BE49-F238E27FC236}">
                <a16:creationId xmlns:a16="http://schemas.microsoft.com/office/drawing/2014/main" id="{7B906048-CED0-4022-84D8-C76898D3FF43}"/>
              </a:ext>
            </a:extLst>
          </p:cNvPr>
          <p:cNvPicPr>
            <a:picLocks noChangeAspect="1"/>
          </p:cNvPicPr>
          <p:nvPr/>
        </p:nvPicPr>
        <p:blipFill>
          <a:blip r:embed="rId2"/>
          <a:stretch>
            <a:fillRect/>
          </a:stretch>
        </p:blipFill>
        <p:spPr>
          <a:xfrm>
            <a:off x="6990196" y="2338473"/>
            <a:ext cx="3860683" cy="3860683"/>
          </a:xfrm>
          <a:prstGeom prst="rect">
            <a:avLst/>
          </a:prstGeom>
        </p:spPr>
      </p:pic>
    </p:spTree>
    <p:extLst>
      <p:ext uri="{BB962C8B-B14F-4D97-AF65-F5344CB8AC3E}">
        <p14:creationId xmlns:p14="http://schemas.microsoft.com/office/powerpoint/2010/main" val="214551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29D5-F80A-41C0-AC51-B596869CF6D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If you see something, SAY SOMETHING!</a:t>
            </a:r>
          </a:p>
        </p:txBody>
      </p:sp>
      <p:sp>
        <p:nvSpPr>
          <p:cNvPr id="3" name="Content Placeholder 2">
            <a:extLst>
              <a:ext uri="{FF2B5EF4-FFF2-40B4-BE49-F238E27FC236}">
                <a16:creationId xmlns:a16="http://schemas.microsoft.com/office/drawing/2014/main" id="{A0B648F7-E051-4282-B88C-5D8352E832A6}"/>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If you suspect voter fraud, please contact the Secretary of State. They have a complaint form posted online at </a:t>
            </a:r>
            <a:r>
              <a:rPr lang="en-US" b="1" dirty="0">
                <a:latin typeface="Calibri" panose="020F0502020204030204" pitchFamily="34" charset="0"/>
                <a:cs typeface="Calibri" panose="020F0502020204030204" pitchFamily="34" charset="0"/>
              </a:rPr>
              <a:t>https://www.sos.ca.gov/elections/publications-and-resources/voter-complaint/</a:t>
            </a:r>
          </a:p>
          <a:p>
            <a:r>
              <a:rPr lang="en-US" dirty="0">
                <a:latin typeface="Calibri" panose="020F0502020204030204" pitchFamily="34" charset="0"/>
                <a:cs typeface="Calibri" panose="020F0502020204030204" pitchFamily="34" charset="0"/>
              </a:rPr>
              <a:t>You may also call the Secretary of State at: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English: (916) 657-2166 or (800) 345-VOTE (8683).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Spanish: (800) 232-VOTA (8682)</a:t>
            </a:r>
          </a:p>
          <a:p>
            <a:r>
              <a:rPr lang="en-US" dirty="0">
                <a:latin typeface="Calibri" panose="020F0502020204030204" pitchFamily="34" charset="0"/>
                <a:cs typeface="Calibri" panose="020F0502020204030204" pitchFamily="34" charset="0"/>
              </a:rPr>
              <a:t>You may also contact the Santa Cruz County Clerk at 831-454-2060 or </a:t>
            </a:r>
            <a:r>
              <a:rPr lang="en-US" b="1" dirty="0">
                <a:latin typeface="Calibri" panose="020F0502020204030204" pitchFamily="34" charset="0"/>
                <a:cs typeface="Calibri" panose="020F0502020204030204" pitchFamily="34" charset="0"/>
              </a:rPr>
              <a:t>info@votescount.us</a:t>
            </a:r>
            <a:r>
              <a:rPr lang="en-US" dirty="0">
                <a:latin typeface="Calibri" panose="020F0502020204030204" pitchFamily="34" charset="0"/>
                <a:cs typeface="Calibri" panose="020F0502020204030204" pitchFamily="34" charset="0"/>
              </a:rPr>
              <a:t>. The County Clerk is not authorized to do investigations, so the office will refer the case to the appropriate local agency. </a:t>
            </a:r>
          </a:p>
        </p:txBody>
      </p:sp>
    </p:spTree>
    <p:extLst>
      <p:ext uri="{BB962C8B-B14F-4D97-AF65-F5344CB8AC3E}">
        <p14:creationId xmlns:p14="http://schemas.microsoft.com/office/powerpoint/2010/main" val="391059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BFEC-AA75-4300-9E10-E8663D29036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Make a plan to vote!</a:t>
            </a:r>
          </a:p>
        </p:txBody>
      </p:sp>
      <p:pic>
        <p:nvPicPr>
          <p:cNvPr id="8" name="Content Placeholder 7" descr="A screenshot of a cell phone&#10;&#10;Description automatically generated">
            <a:extLst>
              <a:ext uri="{FF2B5EF4-FFF2-40B4-BE49-F238E27FC236}">
                <a16:creationId xmlns:a16="http://schemas.microsoft.com/office/drawing/2014/main" id="{BB518A47-1070-4984-AAB7-BE190B107E46}"/>
              </a:ext>
            </a:extLst>
          </p:cNvPr>
          <p:cNvPicPr>
            <a:picLocks noGrp="1" noChangeAspect="1"/>
          </p:cNvPicPr>
          <p:nvPr>
            <p:ph idx="1"/>
          </p:nvPr>
        </p:nvPicPr>
        <p:blipFill>
          <a:blip r:embed="rId2"/>
          <a:stretch>
            <a:fillRect/>
          </a:stretch>
        </p:blipFill>
        <p:spPr>
          <a:xfrm>
            <a:off x="1483744" y="2570673"/>
            <a:ext cx="4054414" cy="4054414"/>
          </a:xfrm>
        </p:spPr>
      </p:pic>
      <p:pic>
        <p:nvPicPr>
          <p:cNvPr id="10" name="Picture 9" descr="A screenshot of a cell phone&#10;&#10;Description automatically generated">
            <a:extLst>
              <a:ext uri="{FF2B5EF4-FFF2-40B4-BE49-F238E27FC236}">
                <a16:creationId xmlns:a16="http://schemas.microsoft.com/office/drawing/2014/main" id="{1297A95A-563E-4485-B763-42522815C324}"/>
              </a:ext>
            </a:extLst>
          </p:cNvPr>
          <p:cNvPicPr>
            <a:picLocks noChangeAspect="1"/>
          </p:cNvPicPr>
          <p:nvPr/>
        </p:nvPicPr>
        <p:blipFill>
          <a:blip r:embed="rId3"/>
          <a:stretch>
            <a:fillRect/>
          </a:stretch>
        </p:blipFill>
        <p:spPr>
          <a:xfrm>
            <a:off x="6227149" y="2467155"/>
            <a:ext cx="4157932" cy="4157932"/>
          </a:xfrm>
          <a:prstGeom prst="rect">
            <a:avLst/>
          </a:prstGeom>
        </p:spPr>
      </p:pic>
    </p:spTree>
    <p:extLst>
      <p:ext uri="{BB962C8B-B14F-4D97-AF65-F5344CB8AC3E}">
        <p14:creationId xmlns:p14="http://schemas.microsoft.com/office/powerpoint/2010/main" val="364202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44" name="Rectangle 43">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descr="A screenshot of a cell phone&#10;&#10;Description automatically generated">
            <a:extLst>
              <a:ext uri="{FF2B5EF4-FFF2-40B4-BE49-F238E27FC236}">
                <a16:creationId xmlns:a16="http://schemas.microsoft.com/office/drawing/2014/main" id="{25E2A717-6BC6-44C1-B064-B6EAC33B1D96}"/>
              </a:ext>
            </a:extLst>
          </p:cNvPr>
          <p:cNvPicPr>
            <a:picLocks noGrp="1" noChangeAspect="1"/>
          </p:cNvPicPr>
          <p:nvPr>
            <p:ph idx="1"/>
          </p:nvPr>
        </p:nvPicPr>
        <p:blipFill>
          <a:blip r:embed="rId2"/>
          <a:stretch>
            <a:fillRect/>
          </a:stretch>
        </p:blipFill>
        <p:spPr>
          <a:xfrm>
            <a:off x="4002051" y="1284394"/>
            <a:ext cx="4283066" cy="4283066"/>
          </a:xfrm>
          <a:prstGeom prst="rect">
            <a:avLst/>
          </a:prstGeom>
        </p:spPr>
      </p:pic>
    </p:spTree>
    <p:extLst>
      <p:ext uri="{BB962C8B-B14F-4D97-AF65-F5344CB8AC3E}">
        <p14:creationId xmlns:p14="http://schemas.microsoft.com/office/powerpoint/2010/main" val="353423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7C30-D3D1-414D-A2F5-2213BFC08B53}"/>
              </a:ext>
            </a:extLst>
          </p:cNvPr>
          <p:cNvSpPr>
            <a:spLocks noGrp="1"/>
          </p:cNvSpPr>
          <p:nvPr>
            <p:ph type="title"/>
          </p:nvPr>
        </p:nvSpPr>
        <p:spPr>
          <a:xfrm>
            <a:off x="956345" y="948501"/>
            <a:ext cx="9622173" cy="706964"/>
          </a:xfrm>
        </p:spPr>
        <p:txBody>
          <a:bodyPr>
            <a:noAutofit/>
          </a:bodyPr>
          <a:lstStyle/>
          <a:p>
            <a:r>
              <a:rPr lang="en-US" dirty="0">
                <a:latin typeface="Calibri" panose="020F0502020204030204" pitchFamily="34" charset="0"/>
                <a:cs typeface="Calibri" panose="020F0502020204030204" pitchFamily="34" charset="0"/>
              </a:rPr>
              <a:t>Help us spread the word! Be a trusted messenger!</a:t>
            </a:r>
          </a:p>
        </p:txBody>
      </p:sp>
      <p:sp>
        <p:nvSpPr>
          <p:cNvPr id="3" name="Content Placeholder 2">
            <a:extLst>
              <a:ext uri="{FF2B5EF4-FFF2-40B4-BE49-F238E27FC236}">
                <a16:creationId xmlns:a16="http://schemas.microsoft.com/office/drawing/2014/main" id="{3737173D-39D7-459E-8259-8B10B95CEF04}"/>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Ballots will be mailed to all active registered voters on October 2.</a:t>
            </a:r>
          </a:p>
          <a:p>
            <a:r>
              <a:rPr lang="en-US" dirty="0">
                <a:latin typeface="Calibri" panose="020F0502020204030204" pitchFamily="34" charset="0"/>
                <a:cs typeface="Calibri" panose="020F0502020204030204" pitchFamily="34" charset="0"/>
              </a:rPr>
              <a:t>Register to vote online at </a:t>
            </a:r>
            <a:r>
              <a:rPr lang="en-US" dirty="0">
                <a:solidFill>
                  <a:schemeClr val="accent1">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registertovote.ca.gov </a:t>
            </a:r>
            <a:endParaRPr lang="en-US" dirty="0">
              <a:solidFill>
                <a:schemeClr val="accent1">
                  <a:lumMod val="75000"/>
                </a:schemeClr>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If you don’t have a CA driver’s license or ID, you will need to print, sign and return your voter registration. Or pick up a voter registration card at any post office, library, city hall, county elections, or we can mail voters a card. </a:t>
            </a:r>
          </a:p>
          <a:p>
            <a:r>
              <a:rPr lang="en-US" dirty="0">
                <a:latin typeface="Calibri" panose="020F0502020204030204" pitchFamily="34" charset="0"/>
                <a:cs typeface="Calibri" panose="020F0502020204030204" pitchFamily="34" charset="0"/>
              </a:rPr>
              <a:t>Deadline to register is October 19. Same Day Registration is available for those who miss the deadline.</a:t>
            </a:r>
          </a:p>
          <a:p>
            <a:r>
              <a:rPr lang="en-US" dirty="0">
                <a:latin typeface="Calibri" panose="020F0502020204030204" pitchFamily="34" charset="0"/>
                <a:cs typeface="Calibri" panose="020F0502020204030204" pitchFamily="34" charset="0"/>
              </a:rPr>
              <a:t>Check to make sure your voter information is correct at </a:t>
            </a:r>
            <a:r>
              <a:rPr lang="en-US" dirty="0">
                <a:solidFill>
                  <a:schemeClr val="accent1">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voterstatus.sos.ca.gov </a:t>
            </a:r>
            <a:endParaRPr lang="en-US" dirty="0">
              <a:solidFill>
                <a:schemeClr val="accent1">
                  <a:lumMod val="75000"/>
                </a:schemeClr>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Sign up to track your ballot at </a:t>
            </a:r>
            <a:r>
              <a:rPr lang="en-US" dirty="0">
                <a:solidFill>
                  <a:schemeClr val="accent1">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wheresmyballot.sos.ca.gov</a:t>
            </a:r>
            <a:endParaRPr lang="en-US"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374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E0CB-D611-4AEA-AFA1-D4C3482EEEFD}"/>
              </a:ext>
            </a:extLst>
          </p:cNvPr>
          <p:cNvSpPr>
            <a:spLocks noGrp="1"/>
          </p:cNvSpPr>
          <p:nvPr>
            <p:ph type="title"/>
          </p:nvPr>
        </p:nvSpPr>
        <p:spPr>
          <a:xfrm>
            <a:off x="904892" y="627972"/>
            <a:ext cx="7660267" cy="996041"/>
          </a:xfrm>
        </p:spPr>
        <p:txBody>
          <a:bodyPr>
            <a:normAutofit/>
          </a:bodyPr>
          <a:lstStyle/>
          <a:p>
            <a:r>
              <a:rPr lang="en-US" dirty="0">
                <a:latin typeface="Calibri" panose="020F0502020204030204" pitchFamily="34" charset="0"/>
                <a:cs typeface="Calibri" panose="020F0502020204030204" pitchFamily="34" charset="0"/>
              </a:rPr>
              <a:t>If you own a business, we need you!</a:t>
            </a:r>
          </a:p>
        </p:txBody>
      </p:sp>
      <p:sp>
        <p:nvSpPr>
          <p:cNvPr id="3" name="Content Placeholder 2">
            <a:extLst>
              <a:ext uri="{FF2B5EF4-FFF2-40B4-BE49-F238E27FC236}">
                <a16:creationId xmlns:a16="http://schemas.microsoft.com/office/drawing/2014/main" id="{96B73AD1-8A7A-4E82-B7B5-8B39304FD3E2}"/>
              </a:ext>
            </a:extLst>
          </p:cNvPr>
          <p:cNvSpPr>
            <a:spLocks noGrp="1"/>
          </p:cNvSpPr>
          <p:nvPr>
            <p:ph idx="1"/>
          </p:nvPr>
        </p:nvSpPr>
        <p:spPr>
          <a:xfrm>
            <a:off x="1118283" y="2601365"/>
            <a:ext cx="5231130" cy="2457450"/>
          </a:xfrm>
        </p:spPr>
        <p:txBody>
          <a:bodyPr>
            <a:normAutofit/>
          </a:bodyPr>
          <a:lstStyle/>
          <a:p>
            <a:r>
              <a:rPr lang="en-US" dirty="0">
                <a:latin typeface="Calibri" panose="020F0502020204030204" pitchFamily="34" charset="0"/>
                <a:cs typeface="Calibri" panose="020F0502020204030204" pitchFamily="34" charset="0"/>
              </a:rPr>
              <a:t>Post our sign “Voting is everyone’s business”</a:t>
            </a:r>
          </a:p>
          <a:p>
            <a:r>
              <a:rPr lang="en-US" dirty="0">
                <a:latin typeface="Calibri" panose="020F0502020204030204" pitchFamily="34" charset="0"/>
                <a:cs typeface="Calibri" panose="020F0502020204030204" pitchFamily="34" charset="0"/>
              </a:rPr>
              <a:t>Have voter registration cards and promote the last day to register to vote.</a:t>
            </a:r>
          </a:p>
          <a:p>
            <a:r>
              <a:rPr lang="en-US" dirty="0">
                <a:latin typeface="Calibri" panose="020F0502020204030204" pitchFamily="34" charset="0"/>
                <a:cs typeface="Calibri" panose="020F0502020204030204" pitchFamily="34" charset="0"/>
              </a:rPr>
              <a:t>Contact Helen Ruiz-Thomas at 831-454-3389 or </a:t>
            </a:r>
            <a:r>
              <a:rPr lang="en-US" b="1" dirty="0">
                <a:solidFill>
                  <a:schemeClr val="accent1">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helen.ruiz-thomas@santacruzcounty.us</a:t>
            </a:r>
            <a:r>
              <a:rPr lang="en-US" b="1" dirty="0">
                <a:solidFill>
                  <a:schemeClr val="accent1">
                    <a:lumMod val="75000"/>
                  </a:schemeClr>
                </a:solidFill>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017CE95-9F05-4BC4-BEBF-E4FE106117C5}"/>
              </a:ext>
            </a:extLst>
          </p:cNvPr>
          <p:cNvPicPr>
            <a:picLocks noChangeAspect="1"/>
          </p:cNvPicPr>
          <p:nvPr/>
        </p:nvPicPr>
        <p:blipFill>
          <a:blip r:embed="rId3"/>
          <a:stretch>
            <a:fillRect/>
          </a:stretch>
        </p:blipFill>
        <p:spPr>
          <a:xfrm>
            <a:off x="6762215" y="1624013"/>
            <a:ext cx="3966720" cy="5233987"/>
          </a:xfrm>
          <a:prstGeom prst="rect">
            <a:avLst/>
          </a:prstGeom>
        </p:spPr>
      </p:pic>
    </p:spTree>
    <p:extLst>
      <p:ext uri="{BB962C8B-B14F-4D97-AF65-F5344CB8AC3E}">
        <p14:creationId xmlns:p14="http://schemas.microsoft.com/office/powerpoint/2010/main" val="52338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E726-6D3E-4AD7-8CB9-640ADA9F3B08}"/>
              </a:ext>
            </a:extLst>
          </p:cNvPr>
          <p:cNvSpPr>
            <a:spLocks noGrp="1"/>
          </p:cNvSpPr>
          <p:nvPr>
            <p:ph type="title"/>
          </p:nvPr>
        </p:nvSpPr>
        <p:spPr>
          <a:xfrm>
            <a:off x="940429" y="672444"/>
            <a:ext cx="6185535" cy="1088136"/>
          </a:xfrm>
        </p:spPr>
        <p:txBody>
          <a:bodyPr/>
          <a:lstStyle/>
          <a:p>
            <a:r>
              <a:rPr lang="en-US" dirty="0">
                <a:latin typeface="Calibri" panose="020F0502020204030204" pitchFamily="34" charset="0"/>
                <a:cs typeface="Calibri" panose="020F0502020204030204" pitchFamily="34" charset="0"/>
              </a:rPr>
              <a:t>How you can spread the word</a:t>
            </a:r>
          </a:p>
        </p:txBody>
      </p:sp>
      <p:sp>
        <p:nvSpPr>
          <p:cNvPr id="3" name="Content Placeholder 2">
            <a:extLst>
              <a:ext uri="{FF2B5EF4-FFF2-40B4-BE49-F238E27FC236}">
                <a16:creationId xmlns:a16="http://schemas.microsoft.com/office/drawing/2014/main" id="{43C7BDE0-8D69-47EA-AFD8-D1C459A34D95}"/>
              </a:ext>
            </a:extLst>
          </p:cNvPr>
          <p:cNvSpPr>
            <a:spLocks noGrp="1"/>
          </p:cNvSpPr>
          <p:nvPr>
            <p:ph idx="1"/>
          </p:nvPr>
        </p:nvSpPr>
        <p:spPr>
          <a:xfrm>
            <a:off x="2562081" y="2579699"/>
            <a:ext cx="6116955" cy="4142232"/>
          </a:xfrm>
        </p:spPr>
        <p:txBody>
          <a:bodyPr/>
          <a:lstStyle/>
          <a:p>
            <a:r>
              <a:rPr lang="en-US" dirty="0">
                <a:latin typeface="Calibri" panose="020F0502020204030204" pitchFamily="34" charset="0"/>
                <a:cs typeface="Calibri" panose="020F0502020204030204" pitchFamily="34" charset="0"/>
              </a:rPr>
              <a:t>Talk to your family, friends, neighbors</a:t>
            </a:r>
          </a:p>
          <a:p>
            <a:r>
              <a:rPr lang="en-US" dirty="0">
                <a:latin typeface="Calibri" panose="020F0502020204030204" pitchFamily="34" charset="0"/>
                <a:cs typeface="Calibri" panose="020F0502020204030204" pitchFamily="34" charset="0"/>
              </a:rPr>
              <a:t>Chalk art </a:t>
            </a:r>
          </a:p>
          <a:p>
            <a:r>
              <a:rPr lang="en-US" dirty="0">
                <a:latin typeface="Calibri" panose="020F0502020204030204" pitchFamily="34" charset="0"/>
                <a:cs typeface="Calibri" panose="020F0502020204030204" pitchFamily="34" charset="0"/>
              </a:rPr>
              <a:t>Rock art </a:t>
            </a:r>
          </a:p>
          <a:p>
            <a:r>
              <a:rPr lang="en-US" dirty="0">
                <a:latin typeface="Calibri" panose="020F0502020204030204" pitchFamily="34" charset="0"/>
                <a:cs typeface="Calibri" panose="020F0502020204030204" pitchFamily="34" charset="0"/>
              </a:rPr>
              <a:t>Car art </a:t>
            </a:r>
          </a:p>
          <a:p>
            <a:r>
              <a:rPr lang="en-US" dirty="0">
                <a:latin typeface="Calibri" panose="020F0502020204030204" pitchFamily="34" charset="0"/>
                <a:cs typeface="Calibri" panose="020F0502020204030204" pitchFamily="34" charset="0"/>
              </a:rPr>
              <a:t>Social media</a:t>
            </a:r>
          </a:p>
          <a:p>
            <a:r>
              <a:rPr lang="en-US" dirty="0">
                <a:latin typeface="Calibri" panose="020F0502020204030204" pitchFamily="34" charset="0"/>
                <a:cs typeface="Calibri" panose="020F0502020204030204" pitchFamily="34" charset="0"/>
              </a:rPr>
              <a:t>Newsletters (churches, schools, groups, organizations)</a:t>
            </a:r>
          </a:p>
          <a:p>
            <a:r>
              <a:rPr lang="en-US" dirty="0">
                <a:latin typeface="Calibri" panose="020F0502020204030204" pitchFamily="34" charset="0"/>
                <a:cs typeface="Calibri" panose="020F0502020204030204" pitchFamily="34" charset="0"/>
              </a:rPr>
              <a:t>Email</a:t>
            </a:r>
          </a:p>
          <a:p>
            <a:r>
              <a:rPr lang="en-US" dirty="0">
                <a:latin typeface="Calibri" panose="020F0502020204030204" pitchFamily="34" charset="0"/>
                <a:cs typeface="Calibri" panose="020F0502020204030204" pitchFamily="34" charset="0"/>
              </a:rPr>
              <a:t>Yard signs to promote voting!</a:t>
            </a:r>
          </a:p>
        </p:txBody>
      </p:sp>
      <p:pic>
        <p:nvPicPr>
          <p:cNvPr id="3074" name="Picture 2" descr="Did the Secretary of State's office wrongly tell a US citizen he can't vote?  | Michigan Radio">
            <a:extLst>
              <a:ext uri="{FF2B5EF4-FFF2-40B4-BE49-F238E27FC236}">
                <a16:creationId xmlns:a16="http://schemas.microsoft.com/office/drawing/2014/main" id="{8C2E146F-14DF-4B7C-9286-1A13FF27B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593" y="2283842"/>
            <a:ext cx="4264151" cy="22903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oting Rocks! | Shelby County Election Commission, TN">
            <a:extLst>
              <a:ext uri="{FF2B5EF4-FFF2-40B4-BE49-F238E27FC236}">
                <a16:creationId xmlns:a16="http://schemas.microsoft.com/office/drawing/2014/main" id="{6C13BDE6-A3C8-4923-A3E9-F3ADF2F2A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43" y="2645742"/>
            <a:ext cx="1393159" cy="299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1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B1CE-FB7E-4537-A677-5317AFD601E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Observers are always welcome</a:t>
            </a:r>
            <a:r>
              <a:rPr lang="en-US" dirty="0"/>
              <a:t>	</a:t>
            </a:r>
          </a:p>
        </p:txBody>
      </p:sp>
      <p:sp>
        <p:nvSpPr>
          <p:cNvPr id="3" name="Content Placeholder 2">
            <a:extLst>
              <a:ext uri="{FF2B5EF4-FFF2-40B4-BE49-F238E27FC236}">
                <a16:creationId xmlns:a16="http://schemas.microsoft.com/office/drawing/2014/main" id="{0F6BC6A2-B5E8-4878-A300-1C23A77BFEDB}"/>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We are getting a few cameras so you can watch our ballot processing and counting from the safety and comfort of your own home. </a:t>
            </a:r>
          </a:p>
          <a:p>
            <a:r>
              <a:rPr lang="en-US" dirty="0">
                <a:latin typeface="Calibri" panose="020F0502020204030204" pitchFamily="34" charset="0"/>
                <a:cs typeface="Calibri" panose="020F0502020204030204" pitchFamily="34" charset="0"/>
              </a:rPr>
              <a:t>Information about observing our processes is posted online at </a:t>
            </a:r>
            <a:r>
              <a:rPr lang="en-US" b="1"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www.votescount.us</a:t>
            </a:r>
            <a:r>
              <a:rPr lang="en-US" b="1" dirty="0">
                <a:solidFill>
                  <a:srgbClr val="0070C0"/>
                </a:solidFill>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Anyone can observe any procedure at the voting locations (except as to how someone voted). Persons are permitted to observe voting but MUST NOT INTERFERE with the duties of the Elections Officers. They may not handle official ballots or intrude upon the voting process.</a:t>
            </a:r>
          </a:p>
          <a:p>
            <a:r>
              <a:rPr lang="en-US" dirty="0">
                <a:latin typeface="Calibri" panose="020F0502020204030204" pitchFamily="34" charset="0"/>
                <a:cs typeface="Calibri" panose="020F0502020204030204" pitchFamily="34" charset="0"/>
              </a:rPr>
              <a:t>If you would like to be an election observer, please notify:</a:t>
            </a:r>
          </a:p>
          <a:p>
            <a:pPr lvl="1"/>
            <a:r>
              <a:rPr lang="en-US" dirty="0">
                <a:latin typeface="Calibri" panose="020F0502020204030204" pitchFamily="34" charset="0"/>
                <a:cs typeface="Calibri" panose="020F0502020204030204" pitchFamily="34" charset="0"/>
              </a:rPr>
              <a:t>Gail Pellerin at </a:t>
            </a:r>
            <a:r>
              <a:rPr lang="en-US" b="1" dirty="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gail.pellerin@santacruzcounty.us</a:t>
            </a:r>
            <a:r>
              <a:rPr lang="en-US" dirty="0">
                <a:latin typeface="Calibri" panose="020F0502020204030204" pitchFamily="34" charset="0"/>
                <a:cs typeface="Calibri" panose="020F0502020204030204" pitchFamily="34" charset="0"/>
              </a:rPr>
              <a:t>, 831-454-2419, or</a:t>
            </a:r>
          </a:p>
          <a:p>
            <a:pPr lvl="1"/>
            <a:r>
              <a:rPr lang="en-US" dirty="0">
                <a:latin typeface="Calibri" panose="020F0502020204030204" pitchFamily="34" charset="0"/>
                <a:cs typeface="Calibri" panose="020F0502020204030204" pitchFamily="34" charset="0"/>
              </a:rPr>
              <a:t>Tricia Webber at </a:t>
            </a:r>
            <a:r>
              <a:rPr lang="en-US" b="1" dirty="0">
                <a:solidFill>
                  <a:srgbClr val="0070C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tricia.webber@santacruzcounty.us</a:t>
            </a:r>
            <a:r>
              <a:rPr lang="en-US" dirty="0">
                <a:latin typeface="Calibri" panose="020F0502020204030204" pitchFamily="34" charset="0"/>
                <a:cs typeface="Calibri" panose="020F0502020204030204" pitchFamily="34" charset="0"/>
              </a:rPr>
              <a:t>, 831-454-2409</a:t>
            </a:r>
          </a:p>
        </p:txBody>
      </p:sp>
    </p:spTree>
    <p:extLst>
      <p:ext uri="{BB962C8B-B14F-4D97-AF65-F5344CB8AC3E}">
        <p14:creationId xmlns:p14="http://schemas.microsoft.com/office/powerpoint/2010/main" val="294215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4FD4-A57D-499F-8F0B-1F2729D023D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Delivering democracy takes many people</a:t>
            </a:r>
          </a:p>
        </p:txBody>
      </p:sp>
      <p:sp>
        <p:nvSpPr>
          <p:cNvPr id="3" name="Content Placeholder 2">
            <a:extLst>
              <a:ext uri="{FF2B5EF4-FFF2-40B4-BE49-F238E27FC236}">
                <a16:creationId xmlns:a16="http://schemas.microsoft.com/office/drawing/2014/main" id="{758833A3-7A59-42E0-9FD0-5670D0BD51EC}"/>
              </a:ext>
            </a:extLst>
          </p:cNvPr>
          <p:cNvSpPr>
            <a:spLocks noGrp="1"/>
          </p:cNvSpPr>
          <p:nvPr>
            <p:ph idx="1"/>
          </p:nvPr>
        </p:nvSpPr>
        <p:spPr>
          <a:xfrm>
            <a:off x="827347" y="2282738"/>
            <a:ext cx="5336517" cy="4226585"/>
          </a:xfrm>
        </p:spPr>
        <p:txBody>
          <a:bodyPr>
            <a:normAutofit fontScale="92500" lnSpcReduction="10000"/>
          </a:bodyPr>
          <a:lstStyle/>
          <a:p>
            <a:r>
              <a:rPr lang="en-US" dirty="0">
                <a:latin typeface="Calibri" panose="020F0502020204030204" pitchFamily="34" charset="0"/>
                <a:cs typeface="Calibri" panose="020F0502020204030204" pitchFamily="34" charset="0"/>
              </a:rPr>
              <a:t>Voting locations – people who have signed up to work all 4 days will be assigned in early October. </a:t>
            </a:r>
          </a:p>
          <a:p>
            <a:r>
              <a:rPr lang="en-US" dirty="0">
                <a:latin typeface="Calibri" panose="020F0502020204030204" pitchFamily="34" charset="0"/>
                <a:cs typeface="Calibri" panose="020F0502020204030204" pitchFamily="34" charset="0"/>
              </a:rPr>
              <a:t>More people will be assigned to work Tuesday only. </a:t>
            </a:r>
          </a:p>
          <a:p>
            <a:r>
              <a:rPr lang="en-US" dirty="0">
                <a:latin typeface="Calibri" panose="020F0502020204030204" pitchFamily="34" charset="0"/>
                <a:cs typeface="Calibri" panose="020F0502020204030204" pitchFamily="34" charset="0"/>
              </a:rPr>
              <a:t>A team will be assigned to manage the </a:t>
            </a:r>
            <a:r>
              <a:rPr lang="en-US" dirty="0" err="1">
                <a:latin typeface="Calibri" panose="020F0502020204030204" pitchFamily="34" charset="0"/>
                <a:cs typeface="Calibri" panose="020F0502020204030204" pitchFamily="34" charset="0"/>
              </a:rPr>
              <a:t>VoteMobile</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Online training will be required of ALL election workers, plus there will be some in-person labs.</a:t>
            </a:r>
          </a:p>
          <a:p>
            <a:r>
              <a:rPr lang="en-US" dirty="0">
                <a:latin typeface="Calibri" panose="020F0502020204030204" pitchFamily="34" charset="0"/>
                <a:cs typeface="Calibri" panose="020F0502020204030204" pitchFamily="34" charset="0"/>
              </a:rPr>
              <a:t>Two-person teams are being assigned to manage the ballot drop boxes. We need 15 two person teams to empty boxes daily and empty and lock at 8pm on Election Night, Nov. 3.</a:t>
            </a:r>
          </a:p>
          <a:p>
            <a:r>
              <a:rPr lang="en-US" dirty="0">
                <a:latin typeface="Calibri" panose="020F0502020204030204" pitchFamily="34" charset="0"/>
                <a:cs typeface="Calibri" panose="020F0502020204030204" pitchFamily="34" charset="0"/>
              </a:rPr>
              <a:t>Election Worker hotline – staffed by county employees and some volunteers.</a:t>
            </a:r>
          </a:p>
          <a:p>
            <a:r>
              <a:rPr lang="en-US" dirty="0">
                <a:latin typeface="Calibri" panose="020F0502020204030204" pitchFamily="34" charset="0"/>
                <a:cs typeface="Calibri" panose="020F0502020204030204" pitchFamily="34" charset="0"/>
              </a:rPr>
              <a:t>Voter Hotline – plans are to staff with county employees – must work from county workstation.</a:t>
            </a:r>
          </a:p>
        </p:txBody>
      </p:sp>
      <p:pic>
        <p:nvPicPr>
          <p:cNvPr id="1026" name="Picture 2" descr="Group of people wearing mask | Premium Vector">
            <a:extLst>
              <a:ext uri="{FF2B5EF4-FFF2-40B4-BE49-F238E27FC236}">
                <a16:creationId xmlns:a16="http://schemas.microsoft.com/office/drawing/2014/main" id="{E43BDB75-7AFD-44B2-B7D1-3AB801617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117" y="2977885"/>
            <a:ext cx="5140092" cy="257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57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AC03-42D6-4E05-B61F-F9D54A8AE00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Voting Tips</a:t>
            </a:r>
          </a:p>
        </p:txBody>
      </p:sp>
      <p:sp>
        <p:nvSpPr>
          <p:cNvPr id="3" name="Content Placeholder 2">
            <a:extLst>
              <a:ext uri="{FF2B5EF4-FFF2-40B4-BE49-F238E27FC236}">
                <a16:creationId xmlns:a16="http://schemas.microsoft.com/office/drawing/2014/main" id="{C34E1DA1-BC63-4726-9AE8-D56777B95323}"/>
              </a:ext>
            </a:extLst>
          </p:cNvPr>
          <p:cNvSpPr>
            <a:spLocks noGrp="1"/>
          </p:cNvSpPr>
          <p:nvPr>
            <p:ph idx="1"/>
          </p:nvPr>
        </p:nvSpPr>
        <p:spPr>
          <a:xfrm>
            <a:off x="1154954" y="2603500"/>
            <a:ext cx="7102638" cy="3416300"/>
          </a:xfrm>
        </p:spPr>
        <p:txBody>
          <a:bodyPr>
            <a:normAutofit/>
          </a:bodyPr>
          <a:lstStyle/>
          <a:p>
            <a:r>
              <a:rPr lang="en-US" dirty="0">
                <a:solidFill>
                  <a:schemeClr val="tx1"/>
                </a:solidFill>
                <a:latin typeface="Calibri" panose="020F0502020204030204" pitchFamily="34" charset="0"/>
                <a:cs typeface="Calibri" panose="020F0502020204030204" pitchFamily="34" charset="0"/>
              </a:rPr>
              <a:t>Voting is NOT a test. </a:t>
            </a:r>
          </a:p>
          <a:p>
            <a:r>
              <a:rPr lang="en-US" dirty="0">
                <a:solidFill>
                  <a:schemeClr val="tx1"/>
                </a:solidFill>
                <a:latin typeface="Calibri" panose="020F0502020204030204" pitchFamily="34" charset="0"/>
                <a:cs typeface="Calibri" panose="020F0502020204030204" pitchFamily="34" charset="0"/>
              </a:rPr>
              <a:t>You do not have to vote on every single contest.</a:t>
            </a:r>
          </a:p>
          <a:p>
            <a:r>
              <a:rPr lang="en-US" dirty="0">
                <a:solidFill>
                  <a:schemeClr val="tx1"/>
                </a:solidFill>
                <a:latin typeface="Calibri" panose="020F0502020204030204" pitchFamily="34" charset="0"/>
                <a:cs typeface="Calibri" panose="020F0502020204030204" pitchFamily="34" charset="0"/>
              </a:rPr>
              <a:t>If you make a mistake, you can either get a replacement ballot or clearly correct it on the ballot.  </a:t>
            </a:r>
          </a:p>
          <a:p>
            <a:r>
              <a:rPr lang="en-US" dirty="0">
                <a:solidFill>
                  <a:schemeClr val="tx1"/>
                </a:solidFill>
                <a:latin typeface="Calibri" panose="020F0502020204030204" pitchFamily="34" charset="0"/>
                <a:cs typeface="Calibri" panose="020F0502020204030204" pitchFamily="34" charset="0"/>
              </a:rPr>
              <a:t>To correct your ballot, make a distinct “X” through the mismarked oval, mark your preferred choice, and print or write legibly “Yes” next to the name of your candidate or measure choice. Do not put your initials, name or other identifying marks on the ballot.</a:t>
            </a:r>
          </a:p>
        </p:txBody>
      </p:sp>
      <p:pic>
        <p:nvPicPr>
          <p:cNvPr id="5" name="Picture 4">
            <a:extLst>
              <a:ext uri="{FF2B5EF4-FFF2-40B4-BE49-F238E27FC236}">
                <a16:creationId xmlns:a16="http://schemas.microsoft.com/office/drawing/2014/main" id="{98F1304F-9A5E-42A9-9F83-67C2BDB2FED9}"/>
              </a:ext>
            </a:extLst>
          </p:cNvPr>
          <p:cNvPicPr>
            <a:picLocks noChangeAspect="1"/>
          </p:cNvPicPr>
          <p:nvPr/>
        </p:nvPicPr>
        <p:blipFill>
          <a:blip r:embed="rId2"/>
          <a:stretch>
            <a:fillRect/>
          </a:stretch>
        </p:blipFill>
        <p:spPr>
          <a:xfrm>
            <a:off x="8935292" y="2630670"/>
            <a:ext cx="1962150" cy="3295650"/>
          </a:xfrm>
          <a:prstGeom prst="rect">
            <a:avLst/>
          </a:prstGeom>
        </p:spPr>
      </p:pic>
    </p:spTree>
    <p:extLst>
      <p:ext uri="{BB962C8B-B14F-4D97-AF65-F5344CB8AC3E}">
        <p14:creationId xmlns:p14="http://schemas.microsoft.com/office/powerpoint/2010/main" val="388753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D19E-A2BD-4319-9DAA-E1836F089952}"/>
              </a:ext>
            </a:extLst>
          </p:cNvPr>
          <p:cNvSpPr>
            <a:spLocks noGrp="1"/>
          </p:cNvSpPr>
          <p:nvPr>
            <p:ph type="title"/>
          </p:nvPr>
        </p:nvSpPr>
        <p:spPr>
          <a:xfrm>
            <a:off x="1156703" y="777241"/>
            <a:ext cx="9509759" cy="868680"/>
          </a:xfrm>
        </p:spPr>
        <p:txBody>
          <a:bodyPr/>
          <a:lstStyle/>
          <a:p>
            <a:r>
              <a:rPr lang="en-US" dirty="0">
                <a:latin typeface="Calibri" panose="020F0502020204030204" pitchFamily="34" charset="0"/>
                <a:cs typeface="Calibri" panose="020F0502020204030204" pitchFamily="34" charset="0"/>
              </a:rPr>
              <a:t>Key dates and milestones</a:t>
            </a:r>
          </a:p>
        </p:txBody>
      </p:sp>
      <p:sp>
        <p:nvSpPr>
          <p:cNvPr id="3" name="Content Placeholder 2">
            <a:extLst>
              <a:ext uri="{FF2B5EF4-FFF2-40B4-BE49-F238E27FC236}">
                <a16:creationId xmlns:a16="http://schemas.microsoft.com/office/drawing/2014/main" id="{DC6C9DBF-0BE9-4BBA-AEDE-B4204222A2F2}"/>
              </a:ext>
            </a:extLst>
          </p:cNvPr>
          <p:cNvSpPr>
            <a:spLocks noGrp="1"/>
          </p:cNvSpPr>
          <p:nvPr>
            <p:ph idx="1"/>
          </p:nvPr>
        </p:nvSpPr>
        <p:spPr>
          <a:xfrm>
            <a:off x="1060908" y="2453266"/>
            <a:ext cx="9202945" cy="4069454"/>
          </a:xfrm>
        </p:spPr>
        <p:txBody>
          <a:bodyPr>
            <a:normAutofit fontScale="85000" lnSpcReduction="20000"/>
          </a:bodyPr>
          <a:lstStyle/>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1, 2020 - 33 Days until Election Day!</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Sept. 15, 2020 to Oct. 15, 2020 - Hispanic Heritage Month.</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This week - County Voter Information Guides will be mailed to voters.</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This week - State Voter Information Guides will be mailed to all households.</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2, 2020 – Ballots will be mailed to all voters in Santa Cruz County.</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5, 2020 - County Elections and Watsonville City Clerk open for voting.</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6, 2020 - Drop Boxes are available.</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12, 2020 - Indigenous Peoples’ Day.</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19, 2020 - Close of Registration for administrative purposes. Voters may still register and vote right up through Election Day.</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27, 2020 – Last day to request a RAVBM.</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Oct. 31, 2020 - Happy Halloween – 16 additional in-person voting locations open.</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Nov. 3, 2020 - Election Day is the last day to vote!</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Nov. 29, 2020 – Last day to cure a signature. </a:t>
            </a:r>
          </a:p>
          <a:p>
            <a:pPr marL="45720" indent="0">
              <a:lnSpc>
                <a:spcPct val="100000"/>
              </a:lnSpc>
              <a:spcBef>
                <a:spcPts val="0"/>
              </a:spcBef>
              <a:spcAft>
                <a:spcPts val="600"/>
              </a:spcAft>
              <a:buNone/>
            </a:pPr>
            <a:r>
              <a:rPr lang="en-US" dirty="0">
                <a:solidFill>
                  <a:schemeClr val="tx1"/>
                </a:solidFill>
                <a:latin typeface="Calibri" panose="020F0502020204030204" pitchFamily="34" charset="0"/>
                <a:cs typeface="Calibri" panose="020F0502020204030204" pitchFamily="34" charset="0"/>
              </a:rPr>
              <a:t>Dec. 1, 2020 – Deadline to certify the election.</a:t>
            </a:r>
          </a:p>
        </p:txBody>
      </p:sp>
      <p:pic>
        <p:nvPicPr>
          <p:cNvPr id="2050" name="Picture 2" descr="Vote.nd.gov">
            <a:extLst>
              <a:ext uri="{FF2B5EF4-FFF2-40B4-BE49-F238E27FC236}">
                <a16:creationId xmlns:a16="http://schemas.microsoft.com/office/drawing/2014/main" id="{DE352B4E-F9E2-4E58-A267-0E60A1EB2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7107" y="670034"/>
            <a:ext cx="2282810" cy="225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5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4" name="Rectangle 1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D82768A5-2FB2-4AAC-B762-6C587845E96F}"/>
              </a:ext>
            </a:extLst>
          </p:cNvPr>
          <p:cNvSpPr>
            <a:spLocks noGrp="1"/>
          </p:cNvSpPr>
          <p:nvPr>
            <p:ph type="title"/>
          </p:nvPr>
        </p:nvSpPr>
        <p:spPr>
          <a:xfrm>
            <a:off x="1000372" y="1209957"/>
            <a:ext cx="3034580" cy="4438087"/>
          </a:xfrm>
        </p:spPr>
        <p:txBody>
          <a:bodyPr anchor="ctr">
            <a:normAutofit/>
          </a:bodyPr>
          <a:lstStyle/>
          <a:p>
            <a:pPr algn="r"/>
            <a:r>
              <a:rPr lang="en-US" sz="3200">
                <a:solidFill>
                  <a:schemeClr val="tx1"/>
                </a:solidFill>
              </a:rPr>
              <a:t>Assuming Office Dates</a:t>
            </a:r>
          </a:p>
        </p:txBody>
      </p:sp>
      <p:cxnSp>
        <p:nvCxnSpPr>
          <p:cNvPr id="17" name="Straight Connector 1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822D6647-F372-4CEF-8EC7-FA43863C4A7D}"/>
              </a:ext>
            </a:extLst>
          </p:cNvPr>
          <p:cNvSpPr>
            <a:spLocks noGrp="1"/>
          </p:cNvSpPr>
          <p:nvPr>
            <p:ph idx="1"/>
          </p:nvPr>
        </p:nvSpPr>
        <p:spPr>
          <a:xfrm>
            <a:off x="4579305" y="1050636"/>
            <a:ext cx="5623926" cy="4930714"/>
          </a:xfrm>
        </p:spPr>
        <p:txBody>
          <a:bodyPr anchor="ctr">
            <a:noAutofit/>
          </a:bodyPr>
          <a:lstStyle/>
          <a:p>
            <a:pPr>
              <a:lnSpc>
                <a:spcPct val="90000"/>
              </a:lnSpc>
            </a:pPr>
            <a:r>
              <a:rPr lang="en-US" sz="1600" dirty="0">
                <a:solidFill>
                  <a:schemeClr val="tx1"/>
                </a:solidFill>
                <a:latin typeface="Calibri" panose="020F0502020204030204" pitchFamily="34" charset="0"/>
                <a:cs typeface="Calibri" panose="020F0502020204030204" pitchFamily="34" charset="0"/>
              </a:rPr>
              <a:t>December 4 – Special Districts: Candidates declared elected or appointed take office this date at noon after having taken the oath or posted any bond required by the principal act. §10554</a:t>
            </a:r>
          </a:p>
          <a:p>
            <a:pPr>
              <a:lnSpc>
                <a:spcPct val="90000"/>
              </a:lnSpc>
            </a:pPr>
            <a:r>
              <a:rPr lang="en-US" sz="1600" dirty="0">
                <a:solidFill>
                  <a:schemeClr val="tx1"/>
                </a:solidFill>
                <a:latin typeface="Calibri" panose="020F0502020204030204" pitchFamily="34" charset="0"/>
                <a:cs typeface="Calibri" panose="020F0502020204030204" pitchFamily="34" charset="0"/>
              </a:rPr>
              <a:t>December 4 – School and Community College Districts: Candidates elected to school board take office, though no reference is made to “noon.”</a:t>
            </a:r>
          </a:p>
          <a:p>
            <a:pPr>
              <a:lnSpc>
                <a:spcPct val="90000"/>
              </a:lnSpc>
            </a:pPr>
            <a:r>
              <a:rPr lang="en-US" sz="1600" dirty="0">
                <a:solidFill>
                  <a:schemeClr val="tx1"/>
                </a:solidFill>
                <a:latin typeface="Calibri" panose="020F0502020204030204" pitchFamily="34" charset="0"/>
                <a:cs typeface="Calibri" panose="020F0502020204030204" pitchFamily="34" charset="0"/>
              </a:rPr>
              <a:t>December 7 – State Senate and State Assembly Members take office.</a:t>
            </a:r>
          </a:p>
          <a:p>
            <a:pPr>
              <a:lnSpc>
                <a:spcPct val="90000"/>
              </a:lnSpc>
            </a:pPr>
            <a:r>
              <a:rPr lang="en-US" sz="1600" dirty="0">
                <a:solidFill>
                  <a:schemeClr val="tx1"/>
                </a:solidFill>
                <a:latin typeface="Calibri" panose="020F0502020204030204" pitchFamily="34" charset="0"/>
                <a:cs typeface="Calibri" panose="020F0502020204030204" pitchFamily="34" charset="0"/>
              </a:rPr>
              <a:t>December 8 – Santa Cruz &amp; Watsonville City council members take office.</a:t>
            </a:r>
          </a:p>
          <a:p>
            <a:pPr>
              <a:lnSpc>
                <a:spcPct val="90000"/>
              </a:lnSpc>
            </a:pPr>
            <a:r>
              <a:rPr lang="en-US" sz="1600" dirty="0">
                <a:solidFill>
                  <a:schemeClr val="tx1"/>
                </a:solidFill>
                <a:latin typeface="Calibri" panose="020F0502020204030204" pitchFamily="34" charset="0"/>
                <a:cs typeface="Calibri" panose="020F0502020204030204" pitchFamily="34" charset="0"/>
              </a:rPr>
              <a:t>December 10 – Capitola City council members take office.</a:t>
            </a:r>
          </a:p>
          <a:p>
            <a:pPr>
              <a:lnSpc>
                <a:spcPct val="90000"/>
              </a:lnSpc>
            </a:pPr>
            <a:r>
              <a:rPr lang="en-US" sz="1600" dirty="0">
                <a:solidFill>
                  <a:schemeClr val="tx1"/>
                </a:solidFill>
                <a:latin typeface="Calibri" panose="020F0502020204030204" pitchFamily="34" charset="0"/>
                <a:cs typeface="Calibri" panose="020F0502020204030204" pitchFamily="34" charset="0"/>
              </a:rPr>
              <a:t>December 16 – Scotts Valley City council members take office.</a:t>
            </a:r>
          </a:p>
          <a:p>
            <a:pPr>
              <a:lnSpc>
                <a:spcPct val="90000"/>
              </a:lnSpc>
            </a:pPr>
            <a:r>
              <a:rPr lang="en-US" sz="1600" dirty="0">
                <a:solidFill>
                  <a:schemeClr val="tx1"/>
                </a:solidFill>
                <a:latin typeface="Calibri" panose="020F0502020204030204" pitchFamily="34" charset="0"/>
                <a:cs typeface="Calibri" panose="020F0502020204030204" pitchFamily="34" charset="0"/>
              </a:rPr>
              <a:t>January 3 – Congressional members take office.</a:t>
            </a:r>
          </a:p>
          <a:p>
            <a:pPr>
              <a:lnSpc>
                <a:spcPct val="90000"/>
              </a:lnSpc>
            </a:pPr>
            <a:r>
              <a:rPr lang="en-US" sz="1600" dirty="0">
                <a:solidFill>
                  <a:schemeClr val="tx1"/>
                </a:solidFill>
                <a:latin typeface="Calibri" panose="020F0502020204030204" pitchFamily="34" charset="0"/>
                <a:cs typeface="Calibri" panose="020F0502020204030204" pitchFamily="34" charset="0"/>
              </a:rPr>
              <a:t>January 4 – County Supervisors and Superior Court Judges take office.</a:t>
            </a:r>
          </a:p>
          <a:p>
            <a:pPr>
              <a:lnSpc>
                <a:spcPct val="90000"/>
              </a:lnSpc>
            </a:pPr>
            <a:r>
              <a:rPr lang="en-US" sz="1600" dirty="0">
                <a:solidFill>
                  <a:schemeClr val="tx1"/>
                </a:solidFill>
                <a:latin typeface="Calibri" panose="020F0502020204030204" pitchFamily="34" charset="0"/>
                <a:cs typeface="Calibri" panose="020F0502020204030204" pitchFamily="34" charset="0"/>
              </a:rPr>
              <a:t>January 20 – Inauguration Day. President takes office at noon.</a:t>
            </a:r>
          </a:p>
        </p:txBody>
      </p:sp>
    </p:spTree>
    <p:extLst>
      <p:ext uri="{BB962C8B-B14F-4D97-AF65-F5344CB8AC3E}">
        <p14:creationId xmlns:p14="http://schemas.microsoft.com/office/powerpoint/2010/main" val="26424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4E9E-2C27-4626-8A3A-4DC3D07B151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Thank you for participating!</a:t>
            </a:r>
          </a:p>
        </p:txBody>
      </p:sp>
      <p:pic>
        <p:nvPicPr>
          <p:cNvPr id="5" name="Content Placeholder 4" descr="A picture containing room&#10;&#10;Description automatically generated">
            <a:extLst>
              <a:ext uri="{FF2B5EF4-FFF2-40B4-BE49-F238E27FC236}">
                <a16:creationId xmlns:a16="http://schemas.microsoft.com/office/drawing/2014/main" id="{AF67C4D0-D13E-40E3-BA69-CEE1A36F00D2}"/>
              </a:ext>
            </a:extLst>
          </p:cNvPr>
          <p:cNvPicPr>
            <a:picLocks noGrp="1" noChangeAspect="1"/>
          </p:cNvPicPr>
          <p:nvPr>
            <p:ph idx="1"/>
          </p:nvPr>
        </p:nvPicPr>
        <p:blipFill>
          <a:blip r:embed="rId2"/>
          <a:stretch>
            <a:fillRect/>
          </a:stretch>
        </p:blipFill>
        <p:spPr>
          <a:xfrm>
            <a:off x="4398013" y="2464689"/>
            <a:ext cx="6737175" cy="3403958"/>
          </a:xfrm>
        </p:spPr>
      </p:pic>
      <p:sp>
        <p:nvSpPr>
          <p:cNvPr id="6" name="TextBox 5">
            <a:extLst>
              <a:ext uri="{FF2B5EF4-FFF2-40B4-BE49-F238E27FC236}">
                <a16:creationId xmlns:a16="http://schemas.microsoft.com/office/drawing/2014/main" id="{A708AF2D-7523-4AC4-9AFD-DE28E8774A39}"/>
              </a:ext>
            </a:extLst>
          </p:cNvPr>
          <p:cNvSpPr txBox="1"/>
          <p:nvPr/>
        </p:nvSpPr>
        <p:spPr>
          <a:xfrm>
            <a:off x="1341121" y="2464689"/>
            <a:ext cx="2543175" cy="313932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Gail L. Pellerin</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County Clerk</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831-454-2060 (main)</a:t>
            </a:r>
          </a:p>
          <a:p>
            <a:r>
              <a:rPr lang="en-US" dirty="0">
                <a:latin typeface="Calibri" panose="020F0502020204030204" pitchFamily="34" charset="0"/>
                <a:cs typeface="Calibri" panose="020F0502020204030204" pitchFamily="34" charset="0"/>
              </a:rPr>
              <a:t>831-454-2419 (direct)</a:t>
            </a:r>
          </a:p>
          <a:p>
            <a:r>
              <a:rPr lang="en-US" b="1" dirty="0">
                <a:solidFill>
                  <a:schemeClr val="accent1">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info@votescount.us</a:t>
            </a:r>
            <a:endParaRPr lang="en-US" b="1" dirty="0">
              <a:solidFill>
                <a:schemeClr val="accent1">
                  <a:lumMod val="75000"/>
                </a:schemeClr>
              </a:solidFill>
              <a:latin typeface="Calibri" panose="020F0502020204030204" pitchFamily="34" charset="0"/>
              <a:cs typeface="Calibri" panose="020F0502020204030204" pitchFamily="34" charset="0"/>
            </a:endParaRPr>
          </a:p>
          <a:p>
            <a:r>
              <a:rPr lang="en-US" b="1" dirty="0">
                <a:solidFill>
                  <a:schemeClr val="accent1">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www.votescount.us</a:t>
            </a:r>
            <a:r>
              <a:rPr lang="en-US" b="1" dirty="0">
                <a:solidFill>
                  <a:schemeClr val="accent1">
                    <a:lumMod val="75000"/>
                  </a:schemeClr>
                </a:solidFill>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Special thanks to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Future of California Elections for many of the graphics! </a:t>
            </a:r>
          </a:p>
        </p:txBody>
      </p:sp>
    </p:spTree>
    <p:extLst>
      <p:ext uri="{BB962C8B-B14F-4D97-AF65-F5344CB8AC3E}">
        <p14:creationId xmlns:p14="http://schemas.microsoft.com/office/powerpoint/2010/main" val="236092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cs typeface="Calibri" panose="020F0502020204030204" pitchFamily="34" charset="0"/>
              </a:rPr>
              <a:t>Just because we mail you a ballot, you don’t have to mail it back!</a:t>
            </a:r>
          </a:p>
        </p:txBody>
      </p:sp>
      <p:pic>
        <p:nvPicPr>
          <p:cNvPr id="7" name="Picture Placeholder 6"/>
          <p:cNvPicPr>
            <a:picLocks noGrp="1" noChangeAspect="1"/>
          </p:cNvPicPr>
          <p:nvPr>
            <p:ph type="pic" idx="1"/>
          </p:nvPr>
        </p:nvPicPr>
        <p:blipFill>
          <a:blip r:embed="rId2"/>
          <a:srcRect/>
          <a:stretch/>
        </p:blipFill>
        <p:spPr>
          <a:xfrm rot="5400000">
            <a:off x="6010005" y="1815403"/>
            <a:ext cx="4302924" cy="3227193"/>
          </a:xfrm>
        </p:spPr>
      </p:pic>
      <p:sp>
        <p:nvSpPr>
          <p:cNvPr id="4" name="Text Placeholder 3"/>
          <p:cNvSpPr>
            <a:spLocks noGrp="1"/>
          </p:cNvSpPr>
          <p:nvPr>
            <p:ph type="body" sz="half" idx="2"/>
          </p:nvPr>
        </p:nvSpPr>
        <p:spPr/>
        <p:txBody>
          <a:bodyPr>
            <a:normAutofit/>
          </a:bodyPr>
          <a:lstStyle/>
          <a:p>
            <a:r>
              <a:rPr lang="en-US" sz="2000" dirty="0">
                <a:latin typeface="Calibri" panose="020F0502020204030204" pitchFamily="34" charset="0"/>
                <a:cs typeface="Calibri" panose="020F0502020204030204" pitchFamily="34" charset="0"/>
              </a:rPr>
              <a:t>We will have 15 ballot drop boxes available 24/7 from October 6 until 8pm on Tuesday, November 3. </a:t>
            </a:r>
          </a:p>
        </p:txBody>
      </p:sp>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Ballot drop box locations</a:t>
            </a:r>
          </a:p>
        </p:txBody>
      </p:sp>
      <p:sp>
        <p:nvSpPr>
          <p:cNvPr id="3" name="Content Placeholder 2">
            <a:extLst>
              <a:ext uri="{FF2B5EF4-FFF2-40B4-BE49-F238E27FC236}">
                <a16:creationId xmlns:a16="http://schemas.microsoft.com/office/drawing/2014/main" id="{DF7D2E1F-56DB-4E8B-B385-BFCA35DF4436}"/>
              </a:ext>
            </a:extLst>
          </p:cNvPr>
          <p:cNvSpPr>
            <a:spLocks noGrp="1"/>
          </p:cNvSpPr>
          <p:nvPr>
            <p:ph idx="1"/>
          </p:nvPr>
        </p:nvSpPr>
        <p:spPr>
          <a:xfrm>
            <a:off x="893697" y="2351573"/>
            <a:ext cx="8825659" cy="4179855"/>
          </a:xfrm>
        </p:spPr>
        <p:txBody>
          <a:bodyPr>
            <a:normAutofit fontScale="62500" lnSpcReduction="20000"/>
          </a:bodyPr>
          <a:lstStyle/>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Aptos</a:t>
            </a:r>
            <a:r>
              <a:rPr lang="en-US" sz="2200" dirty="0">
                <a:effectLst/>
                <a:latin typeface="Calibri" panose="020F0502020204030204" pitchFamily="34" charset="0"/>
                <a:ea typeface="Calibri" panose="020F0502020204030204" pitchFamily="34" charset="0"/>
                <a:cs typeface="Calibri" panose="020F0502020204030204" pitchFamily="34" charset="0"/>
              </a:rPr>
              <a:t> - Public Library, 7695 Soquel Dr.</a:t>
            </a:r>
          </a:p>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Aptos</a:t>
            </a:r>
            <a:r>
              <a:rPr lang="en-US" sz="2200" dirty="0">
                <a:effectLst/>
                <a:latin typeface="Calibri" panose="020F0502020204030204" pitchFamily="34" charset="0"/>
                <a:ea typeface="Calibri" panose="020F0502020204030204" pitchFamily="34" charset="0"/>
                <a:cs typeface="Calibri" panose="020F0502020204030204" pitchFamily="34" charset="0"/>
              </a:rPr>
              <a:t> - Polo Grounds, 2255 Huntington Dr.</a:t>
            </a:r>
          </a:p>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Aptos</a:t>
            </a:r>
            <a:r>
              <a:rPr lang="en-US" sz="2200" dirty="0">
                <a:effectLst/>
                <a:latin typeface="Calibri" panose="020F0502020204030204" pitchFamily="34" charset="0"/>
                <a:ea typeface="Calibri" panose="020F0502020204030204" pitchFamily="34" charset="0"/>
                <a:cs typeface="Calibri" panose="020F0502020204030204" pitchFamily="34" charset="0"/>
              </a:rPr>
              <a:t> - Cabrillo College by football stadium, 3732 Cabrillo College Dr.</a:t>
            </a:r>
          </a:p>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Ben Lomond</a:t>
            </a:r>
            <a:r>
              <a:rPr lang="en-US" sz="2200" dirty="0">
                <a:effectLst/>
                <a:latin typeface="Calibri" panose="020F0502020204030204" pitchFamily="34" charset="0"/>
                <a:ea typeface="Calibri" panose="020F0502020204030204" pitchFamily="34" charset="0"/>
                <a:cs typeface="Calibri" panose="020F0502020204030204" pitchFamily="34" charset="0"/>
              </a:rPr>
              <a:t> - Highlands Park, 8500 Highway 9</a:t>
            </a:r>
          </a:p>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Boulder Creek</a:t>
            </a:r>
            <a:r>
              <a:rPr lang="en-US" sz="2200" dirty="0">
                <a:effectLst/>
                <a:latin typeface="Calibri" panose="020F0502020204030204" pitchFamily="34" charset="0"/>
                <a:ea typeface="Calibri" panose="020F0502020204030204" pitchFamily="34" charset="0"/>
                <a:cs typeface="Calibri" panose="020F0502020204030204" pitchFamily="34" charset="0"/>
              </a:rPr>
              <a:t> - Library, 13390 W. Park Ave.: </a:t>
            </a:r>
            <a:r>
              <a:rPr lang="en-US" sz="2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walk up</a:t>
            </a:r>
          </a:p>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Capitola</a:t>
            </a:r>
            <a:r>
              <a:rPr lang="en-US" sz="2200" dirty="0">
                <a:effectLst/>
                <a:latin typeface="Calibri" panose="020F0502020204030204" pitchFamily="34" charset="0"/>
                <a:ea typeface="Calibri" panose="020F0502020204030204" pitchFamily="34" charset="0"/>
                <a:cs typeface="Calibri" panose="020F0502020204030204" pitchFamily="34" charset="0"/>
              </a:rPr>
              <a:t> - City Hall, 420 Capitola Ave.</a:t>
            </a:r>
          </a:p>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Capitola</a:t>
            </a:r>
            <a:r>
              <a:rPr lang="en-US" sz="2200" dirty="0">
                <a:effectLst/>
                <a:latin typeface="Calibri" panose="020F0502020204030204" pitchFamily="34" charset="0"/>
                <a:ea typeface="Calibri" panose="020F0502020204030204" pitchFamily="34" charset="0"/>
                <a:cs typeface="Calibri" panose="020F0502020204030204" pitchFamily="34" charset="0"/>
              </a:rPr>
              <a:t> - Shopping Mall (near Sears), 1855 41st Ave.</a:t>
            </a:r>
          </a:p>
          <a:p>
            <a:pPr marL="22860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Felton</a:t>
            </a:r>
            <a:r>
              <a:rPr lang="en-US" sz="2200" dirty="0">
                <a:effectLst/>
                <a:latin typeface="Calibri" panose="020F0502020204030204" pitchFamily="34" charset="0"/>
                <a:ea typeface="Calibri" panose="020F0502020204030204" pitchFamily="34" charset="0"/>
                <a:cs typeface="Calibri" panose="020F0502020204030204" pitchFamily="34" charset="0"/>
              </a:rPr>
              <a:t> - Covered Bridge Park, Mt. Hermon/Graham Hill Rd.</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Santa Cruz</a:t>
            </a:r>
            <a:r>
              <a:rPr lang="en-US" sz="2200" dirty="0">
                <a:effectLst/>
                <a:latin typeface="Calibri" panose="020F0502020204030204" pitchFamily="34" charset="0"/>
                <a:ea typeface="Calibri" panose="020F0502020204030204" pitchFamily="34" charset="0"/>
                <a:cs typeface="Calibri" panose="020F0502020204030204" pitchFamily="34" charset="0"/>
              </a:rPr>
              <a:t> - County Gov. Center, 701 Ocean St.</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Santa Cruz</a:t>
            </a:r>
            <a:r>
              <a:rPr lang="en-US" sz="2200" dirty="0">
                <a:effectLst/>
                <a:latin typeface="Calibri" panose="020F0502020204030204" pitchFamily="34" charset="0"/>
                <a:ea typeface="Calibri" panose="020F0502020204030204" pitchFamily="34" charset="0"/>
                <a:cs typeface="Calibri" panose="020F0502020204030204" pitchFamily="34" charset="0"/>
              </a:rPr>
              <a:t> - Public Library, 212 Church St.</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Santa Cruz</a:t>
            </a:r>
            <a:r>
              <a:rPr lang="en-US" sz="2200" dirty="0">
                <a:effectLst/>
                <a:latin typeface="Calibri" panose="020F0502020204030204" pitchFamily="34" charset="0"/>
                <a:ea typeface="Calibri" panose="020F0502020204030204" pitchFamily="34" charset="0"/>
                <a:cs typeface="Calibri" panose="020F0502020204030204" pitchFamily="34" charset="0"/>
              </a:rPr>
              <a:t> - UCSC Quarry Plaza: </a:t>
            </a:r>
            <a:r>
              <a:rPr lang="en-US" sz="22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walk up</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Scotts Valley</a:t>
            </a:r>
            <a:r>
              <a:rPr lang="en-US" sz="2200" dirty="0">
                <a:effectLst/>
                <a:latin typeface="Calibri" panose="020F0502020204030204" pitchFamily="34" charset="0"/>
                <a:ea typeface="Calibri" panose="020F0502020204030204" pitchFamily="34" charset="0"/>
                <a:cs typeface="Calibri" panose="020F0502020204030204" pitchFamily="34" charset="0"/>
              </a:rPr>
              <a:t> - City Hall, 1 Civic Center Dr.</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2200" dirty="0">
                <a:effectLst/>
                <a:latin typeface="Calibri" panose="020F0502020204030204" pitchFamily="34" charset="0"/>
                <a:ea typeface="Calibri" panose="020F0502020204030204" pitchFamily="34" charset="0"/>
                <a:cs typeface="Calibri" panose="020F0502020204030204" pitchFamily="34" charset="0"/>
              </a:rPr>
              <a:t> - Parking Lot 14, 316 Rodriguez St.</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2200" dirty="0">
                <a:effectLst/>
                <a:latin typeface="Calibri" panose="020F0502020204030204" pitchFamily="34" charset="0"/>
                <a:ea typeface="Calibri" panose="020F0502020204030204" pitchFamily="34" charset="0"/>
                <a:cs typeface="Calibri" panose="020F0502020204030204" pitchFamily="34" charset="0"/>
              </a:rPr>
              <a:t> - County Health Center, 1430 Freedom Blvd.</a:t>
            </a:r>
          </a:p>
          <a:p>
            <a:pPr marL="0" marR="0">
              <a:lnSpc>
                <a:spcPct val="107000"/>
              </a:lnSpc>
              <a:spcBef>
                <a:spcPts val="0"/>
              </a:spcBef>
              <a:spcAft>
                <a:spcPts val="600"/>
              </a:spcAft>
            </a:pPr>
            <a:r>
              <a:rPr lang="en-US" sz="2200" b="1" dirty="0">
                <a:effectLst/>
                <a:latin typeface="Calibri" panose="020F0502020204030204" pitchFamily="34" charset="0"/>
                <a:ea typeface="Calibri" panose="020F0502020204030204" pitchFamily="34" charset="0"/>
                <a:cs typeface="Calibri" panose="020F0502020204030204" pitchFamily="34" charset="0"/>
              </a:rPr>
              <a:t>Watsonville</a:t>
            </a:r>
            <a:r>
              <a:rPr lang="en-US" sz="2200" dirty="0">
                <a:effectLst/>
                <a:latin typeface="Calibri" panose="020F0502020204030204" pitchFamily="34" charset="0"/>
                <a:ea typeface="Calibri" panose="020F0502020204030204" pitchFamily="34" charset="0"/>
                <a:cs typeface="Calibri" panose="020F0502020204030204" pitchFamily="34" charset="0"/>
              </a:rPr>
              <a:t> - </a:t>
            </a:r>
            <a:r>
              <a:rPr lang="en-US" sz="2200" dirty="0" err="1">
                <a:effectLst/>
                <a:latin typeface="Calibri" panose="020F0502020204030204" pitchFamily="34" charset="0"/>
                <a:ea typeface="Calibri" panose="020F0502020204030204" pitchFamily="34" charset="0"/>
                <a:cs typeface="Calibri" panose="020F0502020204030204" pitchFamily="34" charset="0"/>
              </a:rPr>
              <a:t>Corralitos</a:t>
            </a:r>
            <a:r>
              <a:rPr lang="en-US" sz="2200" dirty="0">
                <a:effectLst/>
                <a:latin typeface="Calibri" panose="020F0502020204030204" pitchFamily="34" charset="0"/>
                <a:ea typeface="Calibri" panose="020F0502020204030204" pitchFamily="34" charset="0"/>
                <a:cs typeface="Calibri" panose="020F0502020204030204" pitchFamily="34" charset="0"/>
              </a:rPr>
              <a:t> Community Center, 35 Browns Valley Rd.</a:t>
            </a:r>
          </a:p>
          <a:p>
            <a:endParaRPr lang="en-US" dirty="0"/>
          </a:p>
        </p:txBody>
      </p:sp>
      <p:pic>
        <p:nvPicPr>
          <p:cNvPr id="5" name="Picture 4" descr="Person dropping off a ballot in a drop box&#10;&#10;Description automatically generated">
            <a:extLst>
              <a:ext uri="{FF2B5EF4-FFF2-40B4-BE49-F238E27FC236}">
                <a16:creationId xmlns:a16="http://schemas.microsoft.com/office/drawing/2014/main" id="{90BA76EA-759A-423A-914D-DCD0CDD61A79}"/>
              </a:ext>
            </a:extLst>
          </p:cNvPr>
          <p:cNvPicPr>
            <a:picLocks noChangeAspect="1"/>
          </p:cNvPicPr>
          <p:nvPr/>
        </p:nvPicPr>
        <p:blipFill>
          <a:blip r:embed="rId2"/>
          <a:stretch>
            <a:fillRect/>
          </a:stretch>
        </p:blipFill>
        <p:spPr>
          <a:xfrm>
            <a:off x="7044913" y="1680632"/>
            <a:ext cx="4596277" cy="4596277"/>
          </a:xfrm>
          <a:prstGeom prst="rect">
            <a:avLst/>
          </a:prstGeom>
        </p:spPr>
      </p:pic>
    </p:spTree>
    <p:extLst>
      <p:ext uri="{BB962C8B-B14F-4D97-AF65-F5344CB8AC3E}">
        <p14:creationId xmlns:p14="http://schemas.microsoft.com/office/powerpoint/2010/main" val="168935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7D50-76E8-43FD-A246-8A239F744F5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Inside ballot drop box locations</a:t>
            </a:r>
          </a:p>
        </p:txBody>
      </p:sp>
      <p:sp>
        <p:nvSpPr>
          <p:cNvPr id="3" name="Content Placeholder 2">
            <a:extLst>
              <a:ext uri="{FF2B5EF4-FFF2-40B4-BE49-F238E27FC236}">
                <a16:creationId xmlns:a16="http://schemas.microsoft.com/office/drawing/2014/main" id="{B4BE03D6-23B9-4E6F-A7CB-6864FD09226F}"/>
              </a:ext>
            </a:extLst>
          </p:cNvPr>
          <p:cNvSpPr>
            <a:spLocks noGrp="1"/>
          </p:cNvSpPr>
          <p:nvPr>
            <p:ph idx="1"/>
          </p:nvPr>
        </p:nvSpPr>
        <p:spPr/>
        <p:txBody>
          <a:bodyPr>
            <a:normAutofit fontScale="92500" lnSpcReduction="20000"/>
          </a:bodyPr>
          <a:lstStyle/>
          <a:p>
            <a:r>
              <a:rPr lang="en-US" sz="2400" dirty="0">
                <a:latin typeface="Calibri" panose="020F0502020204030204" pitchFamily="34" charset="0"/>
                <a:cs typeface="Calibri" panose="020F0502020204030204" pitchFamily="34" charset="0"/>
              </a:rPr>
              <a:t>County Elections: 701 Ocean St., Room 310, Santa Cruz                  </a:t>
            </a:r>
          </a:p>
          <a:p>
            <a:r>
              <a:rPr lang="en-US" sz="2400" dirty="0">
                <a:latin typeface="Calibri" panose="020F0502020204030204" pitchFamily="34" charset="0"/>
                <a:cs typeface="Calibri" panose="020F0502020204030204" pitchFamily="34" charset="0"/>
              </a:rPr>
              <a:t>Santa Cruz City Clerk: 809 Center St., Santa Cruz</a:t>
            </a:r>
          </a:p>
          <a:p>
            <a:r>
              <a:rPr lang="en-US" sz="2400" dirty="0">
                <a:latin typeface="Calibri" panose="020F0502020204030204" pitchFamily="34" charset="0"/>
                <a:cs typeface="Calibri" panose="020F0502020204030204" pitchFamily="34" charset="0"/>
              </a:rPr>
              <a:t>Simpkins Swim Center: 979 17th Ave., Santa Cruz                             </a:t>
            </a:r>
          </a:p>
          <a:p>
            <a:r>
              <a:rPr lang="en-US" sz="2400" dirty="0">
                <a:latin typeface="Calibri" panose="020F0502020204030204" pitchFamily="34" charset="0"/>
                <a:cs typeface="Calibri" panose="020F0502020204030204" pitchFamily="34" charset="0"/>
              </a:rPr>
              <a:t>Capitola City Clerk: 420 Capitola Ave., Capitola                   </a:t>
            </a:r>
          </a:p>
          <a:p>
            <a:r>
              <a:rPr lang="en-US" sz="2400" dirty="0">
                <a:latin typeface="Calibri" panose="020F0502020204030204" pitchFamily="34" charset="0"/>
                <a:cs typeface="Calibri" panose="020F0502020204030204" pitchFamily="34" charset="0"/>
              </a:rPr>
              <a:t>Scotts Valley City Clerk: 1 Civic Center Dr., Scotts Valley                 </a:t>
            </a:r>
          </a:p>
          <a:p>
            <a:r>
              <a:rPr lang="en-US" sz="2400" dirty="0">
                <a:latin typeface="Calibri" panose="020F0502020204030204" pitchFamily="34" charset="0"/>
                <a:cs typeface="Calibri" panose="020F0502020204030204" pitchFamily="34" charset="0"/>
              </a:rPr>
              <a:t>Watsonville City Clerk: 275 Main St., 4th Floor, Watsonville</a:t>
            </a:r>
          </a:p>
          <a:p>
            <a:r>
              <a:rPr lang="en-US" sz="2400" dirty="0">
                <a:latin typeface="Calibri" panose="020F0502020204030204" pitchFamily="34" charset="0"/>
                <a:cs typeface="Calibri" panose="020F0502020204030204" pitchFamily="34" charset="0"/>
              </a:rPr>
              <a:t>Watsonville Public Library: 275 Main St., 1st Floor, Watsonville</a:t>
            </a:r>
          </a:p>
          <a:p>
            <a:r>
              <a:rPr lang="en-US" sz="2400" dirty="0">
                <a:latin typeface="Calibri" panose="020F0502020204030204" pitchFamily="34" charset="0"/>
                <a:cs typeface="Calibri" panose="020F0502020204030204" pitchFamily="34" charset="0"/>
              </a:rPr>
              <a:t>We will also have a drop box at each residential care facility for their residents.</a:t>
            </a:r>
          </a:p>
        </p:txBody>
      </p:sp>
    </p:spTree>
    <p:extLst>
      <p:ext uri="{BB962C8B-B14F-4D97-AF65-F5344CB8AC3E}">
        <p14:creationId xmlns:p14="http://schemas.microsoft.com/office/powerpoint/2010/main" val="327992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5783A-C20A-4048-97FC-D712496E929B}"/>
              </a:ext>
            </a:extLst>
          </p:cNvPr>
          <p:cNvSpPr>
            <a:spLocks noGrp="1"/>
          </p:cNvSpPr>
          <p:nvPr>
            <p:ph type="title"/>
          </p:nvPr>
        </p:nvSpPr>
        <p:spPr>
          <a:xfrm>
            <a:off x="791361" y="666393"/>
            <a:ext cx="10059519" cy="1088136"/>
          </a:xfrm>
        </p:spPr>
        <p:txBody>
          <a:bodyPr>
            <a:normAutofit fontScale="90000"/>
          </a:bodyPr>
          <a:lstStyle/>
          <a:p>
            <a:r>
              <a:rPr lang="en-US" dirty="0">
                <a:latin typeface="Calibri" panose="020F0502020204030204" pitchFamily="34" charset="0"/>
                <a:cs typeface="Calibri" panose="020F0502020204030204" pitchFamily="34" charset="0"/>
              </a:rPr>
              <a:t>If you mail your ballot, make sure it is postmarked on or before November 3!</a:t>
            </a:r>
          </a:p>
        </p:txBody>
      </p:sp>
      <p:sp>
        <p:nvSpPr>
          <p:cNvPr id="6" name="Content Placeholder 5">
            <a:extLst>
              <a:ext uri="{FF2B5EF4-FFF2-40B4-BE49-F238E27FC236}">
                <a16:creationId xmlns:a16="http://schemas.microsoft.com/office/drawing/2014/main" id="{696978BA-F4B8-48C1-832C-E8912187C077}"/>
              </a:ext>
            </a:extLst>
          </p:cNvPr>
          <p:cNvSpPr>
            <a:spLocks noGrp="1"/>
          </p:cNvSpPr>
          <p:nvPr>
            <p:ph idx="1"/>
          </p:nvPr>
        </p:nvSpPr>
        <p:spPr>
          <a:xfrm>
            <a:off x="5430473" y="2450592"/>
            <a:ext cx="5420407" cy="4142232"/>
          </a:xfrm>
        </p:spPr>
        <p:txBody>
          <a:bodyPr/>
          <a:lstStyle/>
          <a:p>
            <a:pPr>
              <a:lnSpc>
                <a:spcPct val="108000"/>
              </a:lnSpc>
            </a:pPr>
            <a:r>
              <a:rPr lang="en-US" dirty="0">
                <a:latin typeface="Calibri" panose="020F0502020204030204" pitchFamily="34" charset="0"/>
                <a:cs typeface="Calibri" panose="020F0502020204030204" pitchFamily="34" charset="0"/>
              </a:rPr>
              <a:t>Ballots postmarked on or before November 3 and received by the elections official by November 20 will be considered received on time and will be counted if the voter is eligible to vote. </a:t>
            </a:r>
          </a:p>
          <a:p>
            <a:pPr>
              <a:lnSpc>
                <a:spcPct val="108000"/>
              </a:lnSpc>
            </a:pPr>
            <a:r>
              <a:rPr lang="en-US" dirty="0">
                <a:latin typeface="Calibri" panose="020F0502020204030204" pitchFamily="34" charset="0"/>
                <a:cs typeface="Calibri" panose="020F0502020204030204" pitchFamily="34" charset="0"/>
              </a:rPr>
              <a:t>If you mail it on November 3, walk it into the post office and have it postmarked!</a:t>
            </a:r>
          </a:p>
          <a:p>
            <a:pPr>
              <a:lnSpc>
                <a:spcPct val="108000"/>
              </a:lnSpc>
            </a:pPr>
            <a:r>
              <a:rPr lang="en-US" dirty="0">
                <a:latin typeface="Calibri" panose="020F0502020204030204" pitchFamily="34" charset="0"/>
                <a:cs typeface="Calibri" panose="020F0502020204030204" pitchFamily="34" charset="0"/>
              </a:rPr>
              <a:t>Postage is paid!</a:t>
            </a:r>
          </a:p>
        </p:txBody>
      </p:sp>
      <p:pic>
        <p:nvPicPr>
          <p:cNvPr id="8" name="Picture 7" descr="A person mailing their ballot&#10;&#10;Description automatically generated">
            <a:extLst>
              <a:ext uri="{FF2B5EF4-FFF2-40B4-BE49-F238E27FC236}">
                <a16:creationId xmlns:a16="http://schemas.microsoft.com/office/drawing/2014/main" id="{60934AC5-56AE-4F92-ADE0-7E36C40DF997}"/>
              </a:ext>
            </a:extLst>
          </p:cNvPr>
          <p:cNvPicPr>
            <a:picLocks noChangeAspect="1"/>
          </p:cNvPicPr>
          <p:nvPr/>
        </p:nvPicPr>
        <p:blipFill>
          <a:blip r:embed="rId2"/>
          <a:stretch>
            <a:fillRect/>
          </a:stretch>
        </p:blipFill>
        <p:spPr>
          <a:xfrm>
            <a:off x="1341120" y="2433805"/>
            <a:ext cx="3877794" cy="3877794"/>
          </a:xfrm>
          <a:prstGeom prst="rect">
            <a:avLst/>
          </a:prstGeom>
        </p:spPr>
      </p:pic>
    </p:spTree>
    <p:extLst>
      <p:ext uri="{BB962C8B-B14F-4D97-AF65-F5344CB8AC3E}">
        <p14:creationId xmlns:p14="http://schemas.microsoft.com/office/powerpoint/2010/main" val="167491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TotalTime>
  <Words>5214</Words>
  <Application>Microsoft Office PowerPoint</Application>
  <PresentationFormat>Widescreen</PresentationFormat>
  <Paragraphs>369</Paragraphs>
  <Slides>52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52</vt:i4>
      </vt:variant>
    </vt:vector>
  </HeadingPairs>
  <TitlesOfParts>
    <vt:vector size="60" baseType="lpstr">
      <vt:lpstr>Arial</vt:lpstr>
      <vt:lpstr>Calibri</vt:lpstr>
      <vt:lpstr>Century Gothic</vt:lpstr>
      <vt:lpstr>Georgia</vt:lpstr>
      <vt:lpstr>Wingdings</vt:lpstr>
      <vt:lpstr>Wingdings 3</vt:lpstr>
      <vt:lpstr>Ocean 16x9</vt:lpstr>
      <vt:lpstr>Ion Boardroom</vt:lpstr>
      <vt:lpstr>Voting Matters So, let’s talk about it!</vt:lpstr>
      <vt:lpstr>Track it!</vt:lpstr>
      <vt:lpstr>Ballots will be mailed Fri. Oct. 2!   Our ballots will be mailed with a hug and a kiss!</vt:lpstr>
      <vt:lpstr>Traditional Paper Ballot</vt:lpstr>
      <vt:lpstr>Voting Tips</vt:lpstr>
      <vt:lpstr>Just because we mail you a ballot, you don’t have to mail it back!</vt:lpstr>
      <vt:lpstr>Ballot drop box locations</vt:lpstr>
      <vt:lpstr>Inside ballot drop box locations</vt:lpstr>
      <vt:lpstr>If you mail your ballot, make sure it is postmarked on or before November 3!</vt:lpstr>
      <vt:lpstr>In-Person voting locations</vt:lpstr>
      <vt:lpstr>PowerPoint Presentation</vt:lpstr>
      <vt:lpstr>We need to flatten the voting curve!</vt:lpstr>
      <vt:lpstr>Line Management</vt:lpstr>
      <vt:lpstr>PowerPoint Presentation</vt:lpstr>
      <vt:lpstr>What to expect at in-person voting locations Traditional Paper Ballot – Vote Here</vt:lpstr>
      <vt:lpstr>What to expect at in-person voting locations Tablet Ballot – Vote Here</vt:lpstr>
      <vt:lpstr>Using the Tablet to vote a Paper Ballot</vt:lpstr>
      <vt:lpstr>What to expect at in-person voting locations Getting a ballot To Go</vt:lpstr>
      <vt:lpstr>What to expect at in-person voting locations Dropping off your voted ballot</vt:lpstr>
      <vt:lpstr>Make sure you sign your ballot envelope in your own handwriting</vt:lpstr>
      <vt:lpstr>If you need to ask someone you trust to return your ballot</vt:lpstr>
      <vt:lpstr>Remote Accessible Vote-by-Mail Ballot - RAVBM</vt:lpstr>
      <vt:lpstr>Services for persons with disabilities</vt:lpstr>
      <vt:lpstr>VoteMobile – can go anywhere </vt:lpstr>
      <vt:lpstr>Current numbers. WOW!!</vt:lpstr>
      <vt:lpstr>What’s on the ballot?</vt:lpstr>
      <vt:lpstr>Local Measures</vt:lpstr>
      <vt:lpstr>The Propositions </vt:lpstr>
      <vt:lpstr>The Propositions – cont. </vt:lpstr>
      <vt:lpstr>The Propositions – cont. </vt:lpstr>
      <vt:lpstr>The Propositions – cont. </vt:lpstr>
      <vt:lpstr>County Voter Information Guide </vt:lpstr>
      <vt:lpstr>Two State VIGS – only one mailed to voters</vt:lpstr>
      <vt:lpstr>Easy Voter Guide</vt:lpstr>
      <vt:lpstr>Voter’s Edge</vt:lpstr>
      <vt:lpstr>The Voting Way Song by Cal Voter Foundation</vt:lpstr>
      <vt:lpstr>Ballot safety &amp; security</vt:lpstr>
      <vt:lpstr>If your signature is challenged</vt:lpstr>
      <vt:lpstr>Language services</vt:lpstr>
      <vt:lpstr>No electioneering</vt:lpstr>
      <vt:lpstr>Don’t let a stranger return your ballot</vt:lpstr>
      <vt:lpstr>If you see something, SAY SOMETHING!</vt:lpstr>
      <vt:lpstr>Make a plan to vote!</vt:lpstr>
      <vt:lpstr>PowerPoint Presentation</vt:lpstr>
      <vt:lpstr>Help us spread the word! Be a trusted messenger!</vt:lpstr>
      <vt:lpstr>If you own a business, we need you!</vt:lpstr>
      <vt:lpstr>How you can spread the word</vt:lpstr>
      <vt:lpstr>Observers are always welcome </vt:lpstr>
      <vt:lpstr>Delivering democracy takes many people</vt:lpstr>
      <vt:lpstr>Key dates and milestones</vt:lpstr>
      <vt:lpstr>Assuming Office Dates</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Voting Matters</dc:title>
  <dc:creator>Gail Pellerin</dc:creator>
  <cp:lastModifiedBy>Gail Pellerin</cp:lastModifiedBy>
  <cp:revision>17</cp:revision>
  <dcterms:created xsi:type="dcterms:W3CDTF">2020-10-01T21:06:14Z</dcterms:created>
  <dcterms:modified xsi:type="dcterms:W3CDTF">2020-10-02T01:55:57Z</dcterms:modified>
</cp:coreProperties>
</file>